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891" r:id="rId2"/>
    <p:sldId id="2949" r:id="rId3"/>
    <p:sldId id="297" r:id="rId4"/>
    <p:sldId id="2898" r:id="rId5"/>
    <p:sldId id="2893" r:id="rId6"/>
    <p:sldId id="2080" r:id="rId7"/>
    <p:sldId id="2953" r:id="rId8"/>
    <p:sldId id="2948" r:id="rId9"/>
    <p:sldId id="445" r:id="rId10"/>
    <p:sldId id="502" r:id="rId11"/>
    <p:sldId id="2951" r:id="rId12"/>
    <p:sldId id="2894" r:id="rId13"/>
    <p:sldId id="411" r:id="rId14"/>
    <p:sldId id="406" r:id="rId15"/>
    <p:sldId id="441" r:id="rId16"/>
    <p:sldId id="443" r:id="rId17"/>
    <p:sldId id="437" r:id="rId18"/>
    <p:sldId id="2918" r:id="rId19"/>
    <p:sldId id="2920" r:id="rId20"/>
    <p:sldId id="2950" r:id="rId21"/>
    <p:sldId id="533" r:id="rId22"/>
    <p:sldId id="2897" r:id="rId23"/>
    <p:sldId id="447" r:id="rId24"/>
    <p:sldId id="468" r:id="rId25"/>
    <p:sldId id="2899" r:id="rId26"/>
    <p:sldId id="489" r:id="rId27"/>
    <p:sldId id="2923" r:id="rId28"/>
    <p:sldId id="2924" r:id="rId29"/>
    <p:sldId id="2925" r:id="rId30"/>
    <p:sldId id="2900" r:id="rId31"/>
    <p:sldId id="459" r:id="rId32"/>
    <p:sldId id="2901" r:id="rId33"/>
    <p:sldId id="2954" r:id="rId34"/>
    <p:sldId id="2934" r:id="rId35"/>
    <p:sldId id="456" r:id="rId36"/>
    <p:sldId id="2926" r:id="rId37"/>
    <p:sldId id="2927" r:id="rId38"/>
    <p:sldId id="2928" r:id="rId39"/>
    <p:sldId id="2929" r:id="rId40"/>
    <p:sldId id="2930" r:id="rId41"/>
    <p:sldId id="2931" r:id="rId42"/>
    <p:sldId id="2932" r:id="rId43"/>
    <p:sldId id="2933" r:id="rId44"/>
    <p:sldId id="2955" r:id="rId45"/>
    <p:sldId id="2952" r:id="rId46"/>
    <p:sldId id="661" r:id="rId47"/>
    <p:sldId id="2939" r:id="rId48"/>
    <p:sldId id="2940" r:id="rId49"/>
    <p:sldId id="2941" r:id="rId50"/>
    <p:sldId id="2942" r:id="rId51"/>
    <p:sldId id="2943" r:id="rId52"/>
    <p:sldId id="2944" r:id="rId53"/>
    <p:sldId id="2956" r:id="rId54"/>
    <p:sldId id="2945" r:id="rId55"/>
    <p:sldId id="2946" r:id="rId56"/>
    <p:sldId id="1218" r:id="rId57"/>
    <p:sldId id="2892" r:id="rId58"/>
    <p:sldId id="2936" r:id="rId59"/>
    <p:sldId id="2947" r:id="rId60"/>
    <p:sldId id="490" r:id="rId61"/>
    <p:sldId id="492" r:id="rId62"/>
    <p:sldId id="1117" r:id="rId63"/>
    <p:sldId id="399" r:id="rId64"/>
    <p:sldId id="2937" r:id="rId65"/>
    <p:sldId id="2938" r:id="rId66"/>
    <p:sldId id="505" r:id="rId67"/>
    <p:sldId id="1617" r:id="rId68"/>
  </p:sldIdLst>
  <p:sldSz cx="12190413" cy="6858000"/>
  <p:notesSz cx="7099300" cy="10234613"/>
  <p:custDataLst>
    <p:tags r:id="rId7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5930" indent="1905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3130" indent="1905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0330" indent="1905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7530" indent="1905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3">
          <p15:clr>
            <a:srgbClr val="A4A3A4"/>
          </p15:clr>
        </p15:guide>
        <p15:guide id="2" pos="37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63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 Wei" initials="C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ADE42"/>
    <a:srgbClr val="E05E40"/>
    <a:srgbClr val="F99527"/>
    <a:srgbClr val="9EC1F4"/>
    <a:srgbClr val="F3698A"/>
    <a:srgbClr val="E99417"/>
    <a:srgbClr val="BA2D06"/>
    <a:srgbClr val="005BE2"/>
    <a:srgbClr val="00923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2" autoAdjust="0"/>
    <p:restoredTop sz="87638" autoAdjust="0"/>
  </p:normalViewPr>
  <p:slideViewPr>
    <p:cSldViewPr>
      <p:cViewPr varScale="1">
        <p:scale>
          <a:sx n="76" d="100"/>
          <a:sy n="76" d="100"/>
        </p:scale>
        <p:origin x="288" y="52"/>
      </p:cViewPr>
      <p:guideLst>
        <p:guide orient="horz" pos="2053"/>
        <p:guide pos="37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1464" y="-108"/>
      </p:cViewPr>
      <p:guideLst>
        <p:guide orient="horz" pos="3063"/>
        <p:guide pos="220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876938986556401E-2"/>
          <c:y val="5.0847457627118599E-2"/>
          <c:w val="0.69493278179938001"/>
          <c:h val="0.820338983050846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计算机软件</c:v>
                </c:pt>
              </c:strCache>
            </c:strRef>
          </c:tx>
          <c:spPr>
            <a:solidFill>
              <a:srgbClr val="FF0000"/>
            </a:solidFill>
            <a:ln w="1446">
              <a:solidFill>
                <a:schemeClr val="tx1"/>
              </a:solidFill>
              <a:prstDash val="solid"/>
            </a:ln>
          </c:spPr>
          <c:invertIfNegative val="0"/>
          <c:cat>
            <c:strRef>
              <c:f>Sheet1!$B$1:$F$1</c:f>
              <c:strCache>
                <c:ptCount val="4"/>
                <c:pt idx="0">
                  <c:v>60年代</c:v>
                </c:pt>
                <c:pt idx="1">
                  <c:v>70年代</c:v>
                </c:pt>
                <c:pt idx="2">
                  <c:v>80年代</c:v>
                </c:pt>
                <c:pt idx="3">
                  <c:v>90年代</c:v>
                </c:pt>
              </c:strCache>
            </c:strRef>
          </c:cat>
          <c:val>
            <c:numRef>
              <c:f>Sheet1!$B$2:$F$2</c:f>
              <c:numCache>
                <c:formatCode>g/"通""用""格""式"</c:formatCode>
                <c:ptCount val="5"/>
                <c:pt idx="0">
                  <c:v>22</c:v>
                </c:pt>
                <c:pt idx="1">
                  <c:v>65</c:v>
                </c:pt>
                <c:pt idx="2">
                  <c:v>80</c:v>
                </c:pt>
                <c:pt idx="3">
                  <c:v>87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计算机硬件</c:v>
                </c:pt>
              </c:strCache>
            </c:strRef>
          </c:tx>
          <c:spPr>
            <a:solidFill>
              <a:schemeClr val="accent2"/>
            </a:solidFill>
            <a:ln w="1446">
              <a:solidFill>
                <a:schemeClr val="tx1"/>
              </a:solidFill>
              <a:prstDash val="solid"/>
            </a:ln>
          </c:spPr>
          <c:invertIfNegative val="0"/>
          <c:cat>
            <c:strRef>
              <c:f>Sheet1!$B$1:$F$1</c:f>
              <c:strCache>
                <c:ptCount val="4"/>
                <c:pt idx="0">
                  <c:v>60年代</c:v>
                </c:pt>
                <c:pt idx="1">
                  <c:v>70年代</c:v>
                </c:pt>
                <c:pt idx="2">
                  <c:v>80年代</c:v>
                </c:pt>
                <c:pt idx="3">
                  <c:v>90年代</c:v>
                </c:pt>
              </c:strCache>
            </c:strRef>
          </c:cat>
          <c:val>
            <c:numRef>
              <c:f>Sheet1!$B$3:$F$3</c:f>
              <c:numCache>
                <c:formatCode>g/"通""用""格""式"</c:formatCode>
                <c:ptCount val="5"/>
                <c:pt idx="0">
                  <c:v>78</c:v>
                </c:pt>
                <c:pt idx="1">
                  <c:v>35</c:v>
                </c:pt>
                <c:pt idx="2">
                  <c:v>20</c:v>
                </c:pt>
                <c:pt idx="3">
                  <c:v>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64063512"/>
        <c:axId val="364064296"/>
      </c:barChart>
      <c:catAx>
        <c:axId val="364063512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low"/>
        <c:spPr>
          <a:ln w="361" cap="flat" cmpd="sng" algn="ctr">
            <a:solidFill>
              <a:schemeClr val="tx1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290" b="1" i="0" u="none" strike="noStrike" kern="1200" baseline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pPr>
            <a:endParaRPr lang="zh-CN"/>
          </a:p>
        </c:txPr>
        <c:crossAx val="364064296"/>
        <c:crosses val="autoZero"/>
        <c:auto val="1"/>
        <c:lblAlgn val="ctr"/>
        <c:lblOffset val="100"/>
        <c:tickLblSkip val="1"/>
        <c:noMultiLvlLbl val="0"/>
      </c:catAx>
      <c:valAx>
        <c:axId val="364064296"/>
        <c:scaling>
          <c:orientation val="minMax"/>
        </c:scaling>
        <c:delete val="0"/>
        <c:axPos val="l"/>
        <c:majorGridlines>
          <c:spPr>
            <a:ln w="361" cap="flat" cmpd="sng" algn="ctr">
              <a:solidFill>
                <a:schemeClr val="tx1"/>
              </a:solidFill>
              <a:prstDash val="solid"/>
              <a:round/>
            </a:ln>
          </c:spPr>
        </c:majorGridlines>
        <c:numFmt formatCode="g/&quot;通&quot;&quot;用&quot;&quot;格&quot;&quot;式&quot;" sourceLinked="1"/>
        <c:majorTickMark val="in"/>
        <c:minorTickMark val="none"/>
        <c:tickLblPos val="nextTo"/>
        <c:spPr>
          <a:ln w="361" cap="flat" cmpd="sng" algn="ctr">
            <a:solidFill>
              <a:schemeClr val="tx1"/>
            </a:solidFill>
            <a:prstDash val="solid"/>
            <a:round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290" b="1" i="0" u="none" strike="noStrike" kern="1200" baseline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defRPr>
            </a:pPr>
            <a:endParaRPr lang="zh-CN"/>
          </a:p>
        </c:txPr>
        <c:crossAx val="364063512"/>
        <c:crosses val="autoZero"/>
        <c:crossBetween val="between"/>
      </c:valAx>
      <c:spPr>
        <a:noFill/>
        <a:ln w="12700">
          <a:solidFill>
            <a:schemeClr val="tx1"/>
          </a:solidFill>
          <a:prstDash val="solid"/>
        </a:ln>
        <a:effectLst/>
      </c:spPr>
    </c:plotArea>
    <c:legend>
      <c:legendPos val="r"/>
      <c:layout>
        <c:manualLayout>
          <c:xMode val="edge"/>
          <c:yMode val="edge"/>
          <c:x val="0.76318510858324695"/>
          <c:y val="0.41864406779661001"/>
          <c:w val="0.232678386763185"/>
          <c:h val="0.16440677966101699"/>
        </c:manualLayout>
      </c:layout>
      <c:overlay val="0"/>
      <c:spPr>
        <a:noFill/>
        <a:ln w="361">
          <a:solidFill>
            <a:schemeClr val="tx1"/>
          </a:solidFill>
          <a:prstDash val="solid"/>
        </a:ln>
      </c:spPr>
      <c:txPr>
        <a:bodyPr rot="0" spcFirstLastPara="0" vertOverflow="ellipsis" vert="horz" wrap="square" anchor="ctr" anchorCtr="1"/>
        <a:lstStyle/>
        <a:p>
          <a:pPr>
            <a:defRPr lang="zh-CN" sz="265" b="1" i="0" u="none" strike="noStrike" kern="1200" baseline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lang="zh-CN" sz="290" b="1" i="0" u="none" strike="noStrike" baseline="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宋体" panose="02010600030101010101" pitchFamily="2" charset="-122"/>
        </a:defRPr>
      </a:pPr>
      <a:endParaRPr lang="zh-CN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l" defTabSz="990600" eaLnBrk="1" hangingPunct="1">
              <a:lnSpc>
                <a:spcPct val="100000"/>
              </a:lnSpc>
              <a:spcBef>
                <a:spcPct val="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defTabSz="990600" eaLnBrk="1" hangingPunct="1">
              <a:lnSpc>
                <a:spcPct val="100000"/>
              </a:lnSpc>
              <a:spcBef>
                <a:spcPct val="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l" defTabSz="990600" eaLnBrk="1" hangingPunct="1">
              <a:lnSpc>
                <a:spcPct val="100000"/>
              </a:lnSpc>
              <a:spcBef>
                <a:spcPct val="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defTabSz="990600" eaLnBrk="1" hangingPunct="1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7498E72-F95B-4683-94F3-040E690CAC2B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3351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l" defTabSz="990600" eaLnBrk="1" hangingPunct="1">
              <a:lnSpc>
                <a:spcPct val="100000"/>
              </a:lnSpc>
              <a:spcBef>
                <a:spcPct val="0"/>
              </a:spcBef>
              <a:defRPr sz="13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defTabSz="990600" eaLnBrk="1" hangingPunct="1">
              <a:lnSpc>
                <a:spcPct val="100000"/>
              </a:lnSpc>
              <a:spcBef>
                <a:spcPct val="0"/>
              </a:spcBef>
              <a:defRPr sz="13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l" defTabSz="990600" eaLnBrk="1" hangingPunct="1">
              <a:lnSpc>
                <a:spcPct val="100000"/>
              </a:lnSpc>
              <a:spcBef>
                <a:spcPct val="0"/>
              </a:spcBef>
              <a:defRPr sz="13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defTabSz="990600" eaLnBrk="1" hangingPunct="1">
              <a:defRPr sz="13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9428754-80EA-4722-B222-5EB445CA1959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13542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宋体" panose="02010600030101010101" pitchFamily="2" charset="-122"/>
      </a:defRPr>
    </a:lvl1pPr>
    <a:lvl2pPr marL="45593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6464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D0131-D77B-F54F-9670-5405C8CF5C57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9543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428754-80EA-4722-B222-5EB445CA1959}" type="slidenum">
              <a:rPr lang="zh-CN" altLang="en-US" smtClean="0"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3553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428754-80EA-4722-B222-5EB445CA1959}" type="slidenum">
              <a:rPr lang="zh-CN" altLang="en-US" smtClean="0"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3200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5760" marR="0" lvl="1" indent="-255905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8000"/>
              <a:buFont typeface="Wingdings 3" panose="05040102010807070707"/>
              <a:buChar char=""/>
              <a:defRPr/>
            </a:pPr>
            <a:r>
              <a:rPr kumimoji="1" lang="zh-CN" altLang="zh-CN" sz="1200" b="1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软件工程课程具有知识点抽象、实践要求高等特点</a:t>
            </a:r>
            <a:r>
              <a:rPr kumimoji="1" lang="zh-CN" altLang="en-US" sz="1200" b="1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。</a:t>
            </a:r>
            <a:endParaRPr kumimoji="1" lang="en-US" altLang="zh-CN" sz="1200" b="1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仿宋_GB2312"/>
            </a:endParaRPr>
          </a:p>
          <a:p>
            <a:pPr marL="365760" marR="0" lvl="1" indent="-255905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8000"/>
              <a:buFont typeface="Wingdings 3" panose="05040102010807070707"/>
              <a:buChar char=""/>
              <a:defRPr/>
            </a:pPr>
            <a:r>
              <a:rPr kumimoji="1" lang="zh-CN" altLang="zh-CN" sz="1200" b="1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课程教学普遍存在“难听懂</a:t>
            </a:r>
            <a:r>
              <a:rPr kumimoji="1" lang="zh-CN" altLang="en-US" sz="1200" b="1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、</a:t>
            </a:r>
            <a:r>
              <a:rPr kumimoji="1" lang="zh-CN" altLang="zh-CN" sz="1200" b="1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不易学、知难做更难”等</a:t>
            </a:r>
            <a:r>
              <a:rPr kumimoji="1" lang="zh-CN" altLang="en-US" sz="1200" b="1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突出</a:t>
            </a:r>
            <a:r>
              <a:rPr kumimoji="1" lang="zh-CN" altLang="zh-CN" sz="1200" b="1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问题。</a:t>
            </a:r>
            <a:endParaRPr kumimoji="1" lang="en-US" altLang="zh-CN" sz="1200" b="1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仿宋_GB2312"/>
            </a:endParaRPr>
          </a:p>
          <a:p>
            <a:pPr marL="365760" marR="0" lvl="1" indent="-255905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8000"/>
              <a:buFont typeface="Wingdings 3" panose="05040102010807070707"/>
              <a:buChar char=""/>
              <a:defRPr/>
            </a:pPr>
            <a:r>
              <a:rPr kumimoji="1" lang="zh-CN" altLang="zh-CN" sz="1200" b="1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实践教学是</a:t>
            </a:r>
            <a:r>
              <a:rPr kumimoji="1" lang="zh-CN" altLang="en-US" sz="1200" b="1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课程教学的重点，也是</a:t>
            </a:r>
            <a:r>
              <a:rPr kumimoji="1" lang="zh-CN" altLang="zh-CN" sz="1200" b="1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上好这门课的</a:t>
            </a:r>
            <a:r>
              <a:rPr kumimoji="1" lang="zh-CN" altLang="en-US" sz="1200" b="1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核心和</a:t>
            </a:r>
            <a:r>
              <a:rPr kumimoji="1" lang="zh-CN" altLang="zh-CN" sz="1200" b="1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关键</a:t>
            </a:r>
            <a:r>
              <a:rPr kumimoji="1" lang="zh-CN" altLang="en-US" sz="1200" b="1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仿宋_GB2312"/>
              </a:rPr>
              <a:t>。</a:t>
            </a:r>
            <a:endParaRPr kumimoji="1" lang="en-US" altLang="zh-CN" sz="1200" b="1" kern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仿宋_GB231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428754-80EA-4722-B222-5EB445CA1959}" type="slidenum">
              <a:rPr lang="zh-CN" altLang="en-US" smtClean="0"/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829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 userDrawn="1"/>
        </p:nvSpPr>
        <p:spPr>
          <a:xfrm>
            <a:off x="8831263" y="4221163"/>
            <a:ext cx="3322637" cy="2195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60000"/>
              </a:lnSpc>
              <a:spcBef>
                <a:spcPct val="5000"/>
              </a:spcBef>
              <a:defRPr/>
            </a:pPr>
            <a:endParaRPr lang="zh-CN" altLang="en-US" sz="2800"/>
          </a:p>
        </p:txBody>
      </p:sp>
      <p:pic>
        <p:nvPicPr>
          <p:cNvPr id="3" name="Picture 2"/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72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0" algn="l" hangingPunct="0">
              <a:defRPr sz="4000" b="1">
                <a:solidFill>
                  <a:schemeClr val="bg1"/>
                </a:solidFill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"/>
              <a:defRPr b="1">
                <a:solidFill>
                  <a:srgbClr val="002060"/>
                </a:solidFill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>
                <a:solidFill>
                  <a:srgbClr val="002060"/>
                </a:solidFill>
              </a:defRPr>
            </a:lvl2pPr>
            <a:lvl3pPr marL="1143000" indent="-228600">
              <a:buFont typeface="Wingdings" panose="05000000000000000000" pitchFamily="2" charset="2"/>
              <a:buChar char="p"/>
              <a:defRPr>
                <a:solidFill>
                  <a:srgbClr val="002060"/>
                </a:solidFill>
              </a:defRPr>
            </a:lvl3pPr>
            <a:lvl4pPr marL="1600200" indent="-228600">
              <a:buFont typeface="Wingdings" panose="05000000000000000000" pitchFamily="2" charset="2"/>
              <a:buChar char="n"/>
              <a:defRPr>
                <a:solidFill>
                  <a:srgbClr val="002060"/>
                </a:solidFill>
              </a:defRPr>
            </a:lvl4pPr>
            <a:lvl5pPr marL="1828800" indent="0"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第二级单击此处编辑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</p:spTree>
  </p:cSld>
  <p:clrMapOvr>
    <a:masterClrMapping/>
  </p:clrMapOvr>
  <p:transition>
    <p:fade/>
  </p:transition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05" y="1481328"/>
            <a:ext cx="10971086" cy="4525963"/>
          </a:xfrm>
        </p:spPr>
        <p:txBody>
          <a:bodyPr/>
          <a:lstStyle>
            <a:lvl1pPr>
              <a:defRPr b="1"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590935" y="6407944"/>
            <a:ext cx="2559920" cy="365760"/>
          </a:xfrm>
        </p:spPr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zh-CN" altLang="en-US"/>
              <a:t>©Copyright Xinjun Mao</a:t>
            </a: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23078" y="6407944"/>
            <a:ext cx="3133752" cy="365125"/>
          </a:xfr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182818" y="6407944"/>
            <a:ext cx="832681" cy="365125"/>
          </a:xfrm>
        </p:spPr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7E88AF7-5153-4875-A5A7-0323E1DC4585}" type="slidenum">
              <a:rPr lang="zh-CN" altLang="en-US" smtClean="0"/>
              <a:t>‹#›</a:t>
            </a:fld>
            <a:endParaRPr lang="en-US" altLang="zh-CN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09505" y="274638"/>
            <a:ext cx="10971086" cy="1143000"/>
          </a:xfrm>
        </p:spPr>
        <p:txBody>
          <a:bodyPr rtlCol="0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3" y="4664147"/>
            <a:ext cx="12199546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914257" y="1752601"/>
            <a:ext cx="10361581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914257" y="3611607"/>
            <a:ext cx="10361581" cy="1199704"/>
          </a:xfrm>
        </p:spPr>
        <p:txBody>
          <a:bodyPr lIns="45720" rIns="45720"/>
          <a:lstStyle>
            <a:lvl1pPr marL="0" marR="64135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019" y="4953000"/>
            <a:ext cx="12195114" cy="1912088"/>
            <a:chOff x="-3765" y="4832896"/>
            <a:chExt cx="9147765" cy="2032192"/>
          </a:xfrm>
        </p:grpSpPr>
        <p:sp>
          <p:nvSpPr>
            <p:cNvPr id="7" name="任意多边形 6"/>
            <p:cNvSpPr/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任意多边形 7"/>
            <p:cNvSpPr/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任意多边形 10"/>
            <p:cNvSpPr/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>
          <a:xfrm>
            <a:off x="8967975" y="6407944"/>
            <a:ext cx="2559920" cy="36576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©Copyright Xinjun Mao</a:t>
            </a:r>
            <a:endParaRPr lang="en-US" altLang="zh-CN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5839183" y="6407944"/>
            <a:ext cx="3133752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>
          <a:xfrm>
            <a:off x="11527894" y="6407944"/>
            <a:ext cx="487604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86AB41F-CAC1-4232-8954-A49D2EE7F6D8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微软雅黑" panose="020B0503020204020204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anose="02020603050405020304" pitchFamily="18" charset="0"/>
          <a:ea typeface="微软雅黑" panose="020B0503020204020204" charset="-122"/>
          <a:cs typeface="微软雅黑" panose="020B050302020402020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anose="02020603050405020304" pitchFamily="18" charset="0"/>
          <a:ea typeface="微软雅黑" panose="020B0503020204020204" charset="-122"/>
          <a:cs typeface="微软雅黑" panose="020B050302020402020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anose="02020603050405020304" pitchFamily="18" charset="0"/>
          <a:ea typeface="微软雅黑" panose="020B0503020204020204" charset="-122"/>
          <a:cs typeface="微软雅黑" panose="020B050302020402020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anose="02020603050405020304" pitchFamily="18" charset="0"/>
          <a:ea typeface="微软雅黑" panose="020B0503020204020204" charset="-122"/>
          <a:cs typeface="微软雅黑" panose="020B050302020402020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微软雅黑" panose="020B0503020204020204" charset="-122"/>
          <a:cs typeface="微软雅黑" panose="020B050302020402020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微软雅黑" panose="020B0503020204020204" charset="-122"/>
          <a:cs typeface="微软雅黑" panose="020B050302020402020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微软雅黑" panose="020B0503020204020204" charset="-122"/>
          <a:cs typeface="微软雅黑" panose="020B050302020402020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微软雅黑" panose="020B0503020204020204" charset="-122"/>
          <a:cs typeface="微软雅黑" panose="020B050302020402020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0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%E4%BA%BA%E6%9C%88%E7%A5%9E%E8%AF%9D/7531243" TargetMode="External"/><Relationship Id="rId5" Type="http://schemas.openxmlformats.org/officeDocument/2006/relationships/hyperlink" Target="https://baike.baidu.com/item/%E5%A4%9A%E9%81%93%E7%A8%8B%E5%BA%8F/8192392" TargetMode="Externa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40714" y="2853209"/>
            <a:ext cx="10907713" cy="1262062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微软雅黑" panose="020B0503020204020204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微软雅黑" panose="020B050302020402020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微软雅黑" panose="020B050302020402020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微软雅黑" panose="020B050302020402020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微软雅黑" panose="020B050302020402020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微软雅黑" panose="020B050302020402020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微软雅黑" panose="020B050302020402020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微软雅黑" panose="020B050302020402020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微软雅黑" panose="020B0503020204020204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软件工程</a:t>
            </a:r>
            <a:endParaRPr lang="en-US" altLang="zh-CN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大规模软件开发的案例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系列软件代码量</a:t>
            </a:r>
            <a:endParaRPr lang="en-US" altLang="zh-CN" dirty="0"/>
          </a:p>
          <a:p>
            <a:pPr lvl="1"/>
            <a:r>
              <a:rPr lang="en-US" altLang="zh-CN" dirty="0"/>
              <a:t>Windows 95: 1500</a:t>
            </a:r>
            <a:r>
              <a:rPr lang="zh-CN" altLang="en-US" dirty="0"/>
              <a:t>万行</a:t>
            </a:r>
          </a:p>
          <a:p>
            <a:pPr lvl="1"/>
            <a:r>
              <a:rPr lang="en-US" altLang="zh-CN" dirty="0"/>
              <a:t>Windows 98: 1800</a:t>
            </a:r>
            <a:r>
              <a:rPr lang="zh-CN" altLang="en-US" dirty="0"/>
              <a:t>万行</a:t>
            </a:r>
          </a:p>
          <a:p>
            <a:pPr lvl="1"/>
            <a:r>
              <a:rPr lang="en-US" altLang="zh-CN" dirty="0"/>
              <a:t>Windows XP: 3500</a:t>
            </a:r>
            <a:r>
              <a:rPr lang="zh-CN" altLang="en-US" dirty="0"/>
              <a:t>万行</a:t>
            </a:r>
          </a:p>
          <a:p>
            <a:pPr lvl="1"/>
            <a:r>
              <a:rPr lang="en-US" altLang="zh-CN" dirty="0"/>
              <a:t>Windows Vista: 5000</a:t>
            </a:r>
            <a:r>
              <a:rPr lang="zh-CN" altLang="en-US" dirty="0"/>
              <a:t>万行</a:t>
            </a:r>
            <a:endParaRPr lang="en-US" altLang="zh-CN" dirty="0"/>
          </a:p>
          <a:p>
            <a:pPr lvl="1"/>
            <a:r>
              <a:rPr lang="en-US" altLang="zh-CN" b="1" dirty="0">
                <a:solidFill>
                  <a:srgbClr val="C00000"/>
                </a:solidFill>
              </a:rPr>
              <a:t>Windows 7: 7000</a:t>
            </a:r>
            <a:r>
              <a:rPr lang="zh-CN" altLang="en-US" b="1" dirty="0">
                <a:solidFill>
                  <a:srgbClr val="C00000"/>
                </a:solidFill>
              </a:rPr>
              <a:t>万行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en-US" altLang="zh-CN" dirty="0"/>
              <a:t>Windows 7 </a:t>
            </a:r>
            <a:r>
              <a:rPr lang="zh-CN" altLang="en-US" dirty="0"/>
              <a:t>开发组织</a:t>
            </a:r>
            <a:endParaRPr lang="en-US" altLang="zh-CN" dirty="0"/>
          </a:p>
          <a:p>
            <a:pPr lvl="1"/>
            <a:r>
              <a:rPr lang="zh-CN" altLang="en-US" dirty="0"/>
              <a:t>核心团队的人大约有</a:t>
            </a:r>
            <a:r>
              <a:rPr lang="en-US" altLang="zh-CN" dirty="0"/>
              <a:t>1000</a:t>
            </a:r>
            <a:r>
              <a:rPr lang="zh-CN" altLang="en-US" dirty="0"/>
              <a:t>人、</a:t>
            </a:r>
            <a:r>
              <a:rPr lang="en-US" altLang="zh-CN" dirty="0"/>
              <a:t>25</a:t>
            </a:r>
            <a:r>
              <a:rPr lang="zh-CN" altLang="en-US" dirty="0"/>
              <a:t>个功能小组</a:t>
            </a:r>
            <a:endParaRPr lang="en-US" altLang="zh-CN" dirty="0"/>
          </a:p>
          <a:p>
            <a:pPr lvl="1"/>
            <a:r>
              <a:rPr lang="zh-CN" altLang="en-US" dirty="0"/>
              <a:t>每个小组大约有</a:t>
            </a:r>
            <a:r>
              <a:rPr lang="en-US" altLang="zh-CN" dirty="0"/>
              <a:t>40</a:t>
            </a:r>
            <a:r>
              <a:rPr lang="zh-CN" altLang="en-US" dirty="0"/>
              <a:t>个人，每个小组包括三个部分的工作人员：程序经理，开发工程师，测试工程师</a:t>
            </a:r>
          </a:p>
        </p:txBody>
      </p:sp>
      <p:sp>
        <p:nvSpPr>
          <p:cNvPr id="6" name="矩形 5"/>
          <p:cNvSpPr/>
          <p:nvPr/>
        </p:nvSpPr>
        <p:spPr>
          <a:xfrm>
            <a:off x="7715386" y="1267813"/>
            <a:ext cx="4032448" cy="2160240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165" eaLnBrk="1" hangingPunct="1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当软件规模越大，上述挑战就越突出，面临的困难也就越多</a:t>
            </a:r>
            <a:endParaRPr lang="zh-CN" altLang="en-US" sz="32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我们所面临的挑战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9850" y="1125538"/>
            <a:ext cx="10920052" cy="5040312"/>
          </a:xfrm>
        </p:spPr>
        <p:txBody>
          <a:bodyPr/>
          <a:lstStyle/>
          <a:p>
            <a:r>
              <a:rPr lang="zh-CN" altLang="en-US" dirty="0"/>
              <a:t>指挥信息系统中的软件</a:t>
            </a:r>
            <a:endParaRPr lang="en-US" altLang="zh-CN" dirty="0"/>
          </a:p>
          <a:p>
            <a:pPr lvl="1"/>
            <a:r>
              <a:rPr lang="zh-CN" altLang="en-US" dirty="0"/>
              <a:t>规模大、质量要求高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装备中嵌入式软件系统</a:t>
            </a:r>
            <a:endParaRPr lang="en-US" altLang="zh-CN" dirty="0"/>
          </a:p>
          <a:p>
            <a:pPr lvl="1"/>
            <a:r>
              <a:rPr lang="zh-CN" altLang="en-US" dirty="0"/>
              <a:t>规模大、质量要求高</a:t>
            </a:r>
          </a:p>
        </p:txBody>
      </p:sp>
      <p:sp>
        <p:nvSpPr>
          <p:cNvPr id="9" name="矩形 8"/>
          <p:cNvSpPr/>
          <p:nvPr/>
        </p:nvSpPr>
        <p:spPr>
          <a:xfrm>
            <a:off x="1096550" y="4581128"/>
            <a:ext cx="7742491" cy="1860242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just" defTabSz="1828165" eaLnBrk="1" hangingPunct="1">
              <a:buFont typeface="Wingdings" panose="05000000000000000000" pitchFamily="2" charset="2"/>
              <a:buChar char="p"/>
            </a:pP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信息化需要多样化和高质量的软件！使命伟大！责任重大！</a:t>
            </a:r>
            <a:endParaRPr lang="en-US" altLang="zh-CN" sz="32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algn="just" defTabSz="1828165" eaLnBrk="1" hangingPunct="1">
              <a:buFont typeface="Wingdings" panose="05000000000000000000" pitchFamily="2" charset="2"/>
              <a:buChar char="p"/>
            </a:pP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信息化建设任重道远！</a:t>
            </a:r>
            <a:endParaRPr lang="zh-CN" altLang="en-US" sz="32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软件危机的出现</a:t>
            </a:r>
          </a:p>
        </p:txBody>
      </p:sp>
      <p:sp>
        <p:nvSpPr>
          <p:cNvPr id="4" name="矩形 3"/>
          <p:cNvSpPr/>
          <p:nvPr/>
        </p:nvSpPr>
        <p:spPr>
          <a:xfrm>
            <a:off x="982638" y="1557146"/>
            <a:ext cx="2772308" cy="153417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作坊式的个体编程</a:t>
            </a:r>
          </a:p>
        </p:txBody>
      </p:sp>
      <p:sp>
        <p:nvSpPr>
          <p:cNvPr id="5" name="箭头: 右 4"/>
          <p:cNvSpPr/>
          <p:nvPr/>
        </p:nvSpPr>
        <p:spPr>
          <a:xfrm rot="19795068">
            <a:off x="4632038" y="3853634"/>
            <a:ext cx="1734832" cy="1236330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82638" y="3780466"/>
            <a:ext cx="2772308" cy="153417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大批量、大规模软件开发</a:t>
            </a:r>
          </a:p>
        </p:txBody>
      </p:sp>
      <p:sp>
        <p:nvSpPr>
          <p:cNvPr id="9" name="矩形 8"/>
          <p:cNvSpPr/>
          <p:nvPr/>
        </p:nvSpPr>
        <p:spPr>
          <a:xfrm>
            <a:off x="6493011" y="2324232"/>
            <a:ext cx="2772308" cy="20162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</a:rPr>
              <a:t>软件危机</a:t>
            </a:r>
          </a:p>
        </p:txBody>
      </p:sp>
      <p:sp>
        <p:nvSpPr>
          <p:cNvPr id="11" name="箭头: 右 10"/>
          <p:cNvSpPr/>
          <p:nvPr/>
        </p:nvSpPr>
        <p:spPr>
          <a:xfrm rot="924201">
            <a:off x="4485854" y="1899138"/>
            <a:ext cx="1759907" cy="1236330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304178" y="2324232"/>
            <a:ext cx="29628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进度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经常延迟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质量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无法保证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成本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超出预算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软件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维护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困难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失败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风险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很大</a:t>
            </a:r>
            <a:endParaRPr lang="en-US" altLang="zh-CN" sz="28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1.3.1 </a:t>
            </a:r>
            <a:r>
              <a:rPr lang="zh-CN" altLang="en-US" dirty="0"/>
              <a:t>开发成本高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软件成本高，软硬件投资比发生急剧变化</a:t>
            </a:r>
            <a:endParaRPr lang="en-US" altLang="zh-CN" dirty="0"/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美国空军：1955年软件占总费用(计算机系统)的18%，70年60%，85年达到85％</a:t>
            </a:r>
            <a:endParaRPr lang="zh-CN" altLang="en-US" dirty="0"/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360 OS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5000+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人年，耗时4年(1963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1966)，花费2亿多美元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6779282" y="3359621"/>
          <a:ext cx="4212468" cy="3300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20" y="3359621"/>
            <a:ext cx="4679142" cy="299695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36775" y="4252153"/>
            <a:ext cx="1762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计算机软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硬件成本变化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1.3.2 </a:t>
            </a:r>
            <a:r>
              <a:rPr lang="zh-CN" altLang="en-US" dirty="0"/>
              <a:t>进度难以控制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项目延期比比皆是</a:t>
            </a:r>
          </a:p>
          <a:p>
            <a:r>
              <a:rPr lang="zh-CN" altLang="en-US" dirty="0"/>
              <a:t>由于进度问题而取消的软件项目较常见</a:t>
            </a:r>
          </a:p>
          <a:p>
            <a:r>
              <a:rPr lang="zh-CN" altLang="en-US" dirty="0"/>
              <a:t>只有一小部分的项目能够按期完成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1.3.3  </a:t>
            </a:r>
            <a:r>
              <a:rPr lang="zh-CN" altLang="en-US" dirty="0"/>
              <a:t>质量难以保证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人总是会犯错误的</a:t>
            </a:r>
            <a:endParaRPr lang="en-US" altLang="zh-CN" dirty="0"/>
          </a:p>
          <a:p>
            <a:r>
              <a:rPr lang="zh-CN" altLang="en-US" dirty="0"/>
              <a:t>软件开发的错误表现为多种形式</a:t>
            </a:r>
            <a:endParaRPr lang="en-US" altLang="zh-CN" dirty="0"/>
          </a:p>
          <a:p>
            <a:pPr lvl="1"/>
            <a:r>
              <a:rPr lang="zh-CN" altLang="en-US" dirty="0"/>
              <a:t>没有按照要求（需求）来开发</a:t>
            </a:r>
            <a:endParaRPr lang="en-US" altLang="zh-CN" dirty="0"/>
          </a:p>
          <a:p>
            <a:pPr lvl="1"/>
            <a:r>
              <a:rPr lang="zh-CN" altLang="en-US" dirty="0"/>
              <a:t>编写的代码在功能上存在错误</a:t>
            </a:r>
            <a:endParaRPr lang="en-US" altLang="zh-CN" dirty="0"/>
          </a:p>
          <a:p>
            <a:pPr lvl="1"/>
            <a:r>
              <a:rPr lang="zh-CN" altLang="en-US" dirty="0"/>
              <a:t>实现了功能但是性能达不到要求</a:t>
            </a:r>
            <a:endParaRPr lang="en-US" altLang="zh-CN" dirty="0"/>
          </a:p>
          <a:p>
            <a:pPr lvl="1"/>
            <a:r>
              <a:rPr lang="zh-CN" altLang="en-US" dirty="0"/>
              <a:t>所开发的软件交互界面用户不喜欢</a:t>
            </a:r>
            <a:endParaRPr lang="en-US" altLang="zh-CN" dirty="0"/>
          </a:p>
          <a:p>
            <a:pPr lvl="1"/>
            <a:r>
              <a:rPr lang="en-US" altLang="zh-CN" dirty="0"/>
              <a:t>…….</a:t>
            </a:r>
          </a:p>
          <a:p>
            <a:r>
              <a:rPr lang="zh-CN" altLang="en-US" dirty="0"/>
              <a:t>有些软件错误可能是致命的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687493" y="1227494"/>
            <a:ext cx="2963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波音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737 MAX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事件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1.3.4 </a:t>
            </a:r>
            <a:r>
              <a:rPr lang="zh-CN" altLang="en-US" dirty="0"/>
              <a:t>软件维护困难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750" y="1125538"/>
            <a:ext cx="6635576" cy="5040312"/>
          </a:xfrm>
        </p:spPr>
        <p:txBody>
          <a:bodyPr>
            <a:normAutofit/>
          </a:bodyPr>
          <a:lstStyle/>
          <a:p>
            <a:r>
              <a:rPr lang="zh-CN" altLang="en-US" dirty="0"/>
              <a:t>理解</a:t>
            </a:r>
            <a:endParaRPr lang="en-US" altLang="zh-CN" dirty="0"/>
          </a:p>
          <a:p>
            <a:pPr lvl="1"/>
            <a:r>
              <a:rPr lang="zh-CN" altLang="en-US" dirty="0"/>
              <a:t>读懂程序比较困难，尤其是他人程序</a:t>
            </a:r>
            <a:endParaRPr lang="en-US" altLang="zh-CN" dirty="0"/>
          </a:p>
          <a:p>
            <a:r>
              <a:rPr lang="zh-CN" altLang="en-US" dirty="0"/>
              <a:t>修改</a:t>
            </a:r>
            <a:endParaRPr lang="en-US" altLang="zh-CN" dirty="0"/>
          </a:p>
          <a:p>
            <a:pPr lvl="1"/>
            <a:r>
              <a:rPr lang="zh-CN" altLang="en-US" dirty="0"/>
              <a:t>程序非常脆弱，牵一发而动全身</a:t>
            </a:r>
            <a:endParaRPr lang="en-US" altLang="zh-CN" dirty="0"/>
          </a:p>
          <a:p>
            <a:r>
              <a:rPr lang="zh-CN" altLang="en-US" dirty="0"/>
              <a:t>出错</a:t>
            </a:r>
            <a:endParaRPr lang="en-US" altLang="zh-CN" dirty="0"/>
          </a:p>
          <a:p>
            <a:pPr lvl="1"/>
            <a:r>
              <a:rPr lang="zh-CN" altLang="en-US" dirty="0"/>
              <a:t>改了以后易引入错误</a:t>
            </a:r>
            <a:endParaRPr lang="en-US" altLang="zh-CN" dirty="0"/>
          </a:p>
          <a:p>
            <a:r>
              <a:rPr lang="zh-CN" altLang="en-US" dirty="0"/>
              <a:t>发现</a:t>
            </a:r>
            <a:endParaRPr lang="en-US" altLang="zh-CN" dirty="0"/>
          </a:p>
          <a:p>
            <a:pPr lvl="1"/>
            <a:r>
              <a:rPr lang="zh-CN" altLang="en-US" dirty="0"/>
              <a:t>有了错误后难以发现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176" y="1333536"/>
            <a:ext cx="4682373" cy="44581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1.3.5 </a:t>
            </a:r>
            <a:r>
              <a:rPr lang="zh-CN" altLang="en-US" dirty="0"/>
              <a:t>失败风险很大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90" y="748542"/>
            <a:ext cx="11017224" cy="469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46535" y="6326160"/>
            <a:ext cx="12143878" cy="52322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000" dirty="0">
                <a:latin typeface="+mj-lt"/>
              </a:rPr>
              <a:t>David F. Rico, PMP, ACP, CSM, Lean &amp; Agile Software Methods, 2012.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106874" y="5622677"/>
            <a:ext cx="6288901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计算机软件开发的成功比例和失败投资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如何来解决软件危机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如何来解决软件危机？</a:t>
            </a:r>
            <a:endParaRPr lang="en-US" altLang="zh-CN" dirty="0"/>
          </a:p>
          <a:p>
            <a:pPr lvl="1"/>
            <a:r>
              <a:rPr lang="zh-CN" altLang="en-US" dirty="0"/>
              <a:t>策略、方法、理论、技术等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多方共同关注的问题</a:t>
            </a:r>
            <a:endParaRPr lang="en-US" altLang="zh-CN" dirty="0"/>
          </a:p>
          <a:p>
            <a:pPr lvl="1"/>
            <a:r>
              <a:rPr lang="zh-CN" altLang="en-US" dirty="0"/>
              <a:t>用户</a:t>
            </a:r>
            <a:r>
              <a:rPr lang="en-US" altLang="zh-CN" dirty="0"/>
              <a:t>(</a:t>
            </a:r>
            <a:r>
              <a:rPr lang="zh-CN" altLang="en-US" dirty="0"/>
              <a:t>如美国军方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工业界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/>
              <a:t>IBM)</a:t>
            </a:r>
          </a:p>
          <a:p>
            <a:pPr lvl="1"/>
            <a:r>
              <a:rPr lang="zh-CN" altLang="en-US" dirty="0"/>
              <a:t>学术界（如研究学者）</a:t>
            </a:r>
          </a:p>
        </p:txBody>
      </p:sp>
      <p:pic>
        <p:nvPicPr>
          <p:cNvPr id="5" name="图片 4" descr="形状&#10;&#10;中度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142" y="3248980"/>
            <a:ext cx="2247826" cy="232425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软件危机的产生根源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对软件这样一类</a:t>
            </a:r>
            <a:r>
              <a:rPr lang="zh-CN" altLang="en-US" dirty="0">
                <a:solidFill>
                  <a:srgbClr val="C00000"/>
                </a:solidFill>
              </a:rPr>
              <a:t>复杂和特殊系统</a:t>
            </a:r>
            <a:r>
              <a:rPr lang="zh-CN" altLang="en-US" dirty="0"/>
              <a:t>的认识不清</a:t>
            </a:r>
            <a:endParaRPr lang="en-US" altLang="zh-CN" dirty="0"/>
          </a:p>
          <a:p>
            <a:pPr lvl="1"/>
            <a:r>
              <a:rPr lang="zh-CN" altLang="en-US" dirty="0"/>
              <a:t>软件是新生事物，对其特点、规律性和复杂性认识不够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没有找到支持软件系统开发的</a:t>
            </a:r>
            <a:r>
              <a:rPr lang="zh-CN" altLang="en-US" dirty="0">
                <a:solidFill>
                  <a:srgbClr val="C00000"/>
                </a:solidFill>
              </a:rPr>
              <a:t>有效方法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基础理论、关键技术、开发过程、支撑工具等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缺乏成功软件开发</a:t>
            </a:r>
            <a:r>
              <a:rPr lang="zh-CN" altLang="en-US" dirty="0">
                <a:solidFill>
                  <a:srgbClr val="C00000"/>
                </a:solidFill>
              </a:rPr>
              <a:t>实践</a:t>
            </a:r>
            <a:r>
              <a:rPr lang="zh-CN" altLang="en-US" dirty="0"/>
              <a:t>以及相应的开发</a:t>
            </a:r>
            <a:r>
              <a:rPr lang="zh-CN" altLang="en-US" dirty="0">
                <a:solidFill>
                  <a:srgbClr val="C00000"/>
                </a:solidFill>
              </a:rPr>
              <a:t>经验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系统总结、认真分析、充分借鉴、吸取教训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6043985"/>
            <a:ext cx="12190413" cy="816126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165" eaLnBrk="1" hangingPunct="1"/>
            <a:r>
              <a:rPr lang="zh-CN" altLang="en-US" sz="32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软件开发迫切需要理论和方法指导，软件工程应运而生！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程序及其质量保证</a:t>
            </a:r>
            <a:endParaRPr lang="en-US" altLang="zh-CN" dirty="0"/>
          </a:p>
          <a:p>
            <a:pPr lvl="1"/>
            <a:r>
              <a:rPr lang="zh-CN" altLang="en-US" dirty="0"/>
              <a:t>程序的内部质量和外部质量</a:t>
            </a:r>
            <a:endParaRPr lang="en-US" altLang="zh-CN" dirty="0"/>
          </a:p>
          <a:p>
            <a:pPr lvl="1"/>
            <a:r>
              <a:rPr lang="zh-CN" altLang="en-US" dirty="0"/>
              <a:t>程序质量保证很重要</a:t>
            </a:r>
            <a:endParaRPr lang="en-US" altLang="zh-CN" dirty="0"/>
          </a:p>
          <a:p>
            <a:pPr lvl="1"/>
            <a:r>
              <a:rPr lang="zh-CN" altLang="en-US" dirty="0"/>
              <a:t>程序质量分析和保证的方法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软件的概念和软件开发的挑战</a:t>
            </a:r>
            <a:endParaRPr lang="en-US" altLang="zh-CN" dirty="0"/>
          </a:p>
          <a:p>
            <a:pPr lvl="1"/>
            <a:r>
              <a:rPr lang="zh-CN" altLang="en-US" dirty="0"/>
              <a:t>程序 </a:t>
            </a:r>
            <a:r>
              <a:rPr lang="en-US" altLang="zh-CN" dirty="0"/>
              <a:t>+ </a:t>
            </a:r>
            <a:r>
              <a:rPr lang="zh-CN" altLang="en-US" dirty="0"/>
              <a:t>文档 </a:t>
            </a:r>
            <a:r>
              <a:rPr lang="en-US" altLang="zh-CN" dirty="0"/>
              <a:t>+ </a:t>
            </a:r>
            <a:r>
              <a:rPr lang="zh-CN" altLang="en-US" dirty="0"/>
              <a:t>数据</a:t>
            </a:r>
            <a:endParaRPr lang="en-US" altLang="zh-CN" dirty="0"/>
          </a:p>
          <a:p>
            <a:pPr lvl="1"/>
            <a:r>
              <a:rPr lang="zh-CN" altLang="en-US" dirty="0"/>
              <a:t>复杂性：产品逻辑性、需求多变性、缺陷隐蔽性</a:t>
            </a:r>
            <a:endParaRPr lang="en-US" altLang="zh-CN" dirty="0"/>
          </a:p>
          <a:p>
            <a:pPr lvl="1"/>
            <a:r>
              <a:rPr lang="zh-CN" altLang="en-US" dirty="0"/>
              <a:t>软件开发包含多方面的工作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如何开发软件系统？ 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  </a:t>
            </a:r>
            <a:r>
              <a:rPr lang="zh-CN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软件工程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 descr="图标&#10;&#10;低可信度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638" y="4617132"/>
            <a:ext cx="1373138" cy="170543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软件工程产生背景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软件危机的表现及根源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软件工程基本内涵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思想、要素、目标和原则</a:t>
            </a:r>
            <a:endParaRPr lang="en-US" altLang="zh-CN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软件工程发展历程</a:t>
            </a:r>
          </a:p>
          <a:p>
            <a:pPr lvl="1"/>
            <a:r>
              <a:rPr lang="zh-CN" altLang="en-US" dirty="0"/>
              <a:t>不同发展阶段的成果及特点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软件工程教育特点</a:t>
            </a:r>
            <a:endParaRPr lang="en-US" altLang="zh-CN" dirty="0"/>
          </a:p>
          <a:p>
            <a:pPr lvl="1"/>
            <a:r>
              <a:rPr lang="zh-CN" altLang="en-US" dirty="0"/>
              <a:t>教育规范、知识体系和课程特点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1356975" y="6408738"/>
            <a:ext cx="833438" cy="365125"/>
          </a:xfrm>
        </p:spPr>
        <p:txBody>
          <a:bodyPr/>
          <a:lstStyle/>
          <a:p>
            <a:r>
              <a:rPr lang="zh-CN" altLang="en-US"/>
              <a:t>*</a:t>
            </a:r>
          </a:p>
        </p:txBody>
      </p:sp>
      <p:pic>
        <p:nvPicPr>
          <p:cNvPr id="7" name="Picture 2" descr="C:\Program Files\Microsoft Office\MEDIA\CAGCAT10\j0233018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66" y="2060848"/>
            <a:ext cx="2516388" cy="255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软件工程的诞生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39750" y="1125538"/>
            <a:ext cx="7571680" cy="5040312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时间</a:t>
            </a:r>
            <a:r>
              <a:rPr lang="zh-CN" altLang="en-US" dirty="0"/>
              <a:t>：</a:t>
            </a:r>
            <a:r>
              <a:rPr lang="en-US" altLang="zh-CN" dirty="0"/>
              <a:t>1968</a:t>
            </a:r>
            <a:r>
              <a:rPr lang="zh-CN" altLang="en-US" dirty="0"/>
              <a:t>年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地点</a:t>
            </a:r>
            <a:r>
              <a:rPr lang="zh-CN" altLang="en-US" dirty="0"/>
              <a:t>：西德南部小城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事件</a:t>
            </a:r>
            <a:r>
              <a:rPr lang="zh-CN" altLang="en-US" dirty="0"/>
              <a:t>：</a:t>
            </a:r>
            <a:r>
              <a:rPr lang="en-US" altLang="zh-CN" dirty="0"/>
              <a:t>NATO</a:t>
            </a:r>
            <a:r>
              <a:rPr lang="zh-CN" altLang="en-US" dirty="0"/>
              <a:t>科技委出资召开的会议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人物</a:t>
            </a:r>
            <a:r>
              <a:rPr lang="zh-CN" altLang="en-US" dirty="0"/>
              <a:t>：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/>
              <a:t>11 </a:t>
            </a:r>
            <a:r>
              <a:rPr lang="zh-CN" altLang="zh-CN" dirty="0"/>
              <a:t>个国家</a:t>
            </a:r>
            <a:r>
              <a:rPr lang="en-US" altLang="zh-CN" dirty="0"/>
              <a:t> 50 </a:t>
            </a:r>
            <a:r>
              <a:rPr lang="zh-CN" altLang="zh-CN" dirty="0"/>
              <a:t>位代表参加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主题</a:t>
            </a:r>
            <a:r>
              <a:rPr lang="zh-CN" altLang="en-US" dirty="0"/>
              <a:t>：如何解决软件危机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成果</a:t>
            </a:r>
            <a:r>
              <a:rPr lang="zh-CN" altLang="en-US" dirty="0"/>
              <a:t>：提出了软件工程</a:t>
            </a:r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AutoShape 2" descr="“中国学科发展战略”的图片搜索结果"/>
          <p:cNvSpPr>
            <a:spLocks noChangeAspect="1" noChangeArrowheads="1"/>
          </p:cNvSpPr>
          <p:nvPr/>
        </p:nvSpPr>
        <p:spPr bwMode="auto">
          <a:xfrm>
            <a:off x="155555" y="-143997"/>
            <a:ext cx="304760" cy="30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endParaRPr lang="en-US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775" y="3451733"/>
            <a:ext cx="3559895" cy="2399061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775" y="870264"/>
            <a:ext cx="3577212" cy="24386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1" y="6232845"/>
            <a:ext cx="12190413" cy="684073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1828165" eaLnBrk="1" hangingPunct="1">
              <a:defRPr sz="32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/>
              <a:t>提出了软件工程的概念及思想，标志着软件工程的诞生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软件工程产生的动机</a:t>
            </a:r>
          </a:p>
        </p:txBody>
      </p:sp>
      <p:sp>
        <p:nvSpPr>
          <p:cNvPr id="4" name="矩形 3"/>
          <p:cNvSpPr/>
          <p:nvPr/>
        </p:nvSpPr>
        <p:spPr>
          <a:xfrm>
            <a:off x="1162658" y="2312876"/>
            <a:ext cx="2664296" cy="17139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lvl="0" indent="0" algn="ctr">
              <a:buClrTx/>
              <a:buSzTx/>
              <a:buFont typeface="Wingdings" panose="05000000000000000000" pitchFamily="2" charset="2"/>
              <a:buNone/>
            </a:pPr>
            <a:r>
              <a:rPr lang="zh-CN" altLang="en-US" sz="3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软件工程</a:t>
            </a:r>
          </a:p>
        </p:txBody>
      </p:sp>
      <p:sp>
        <p:nvSpPr>
          <p:cNvPr id="6" name="椭圆 5"/>
          <p:cNvSpPr/>
          <p:nvPr/>
        </p:nvSpPr>
        <p:spPr>
          <a:xfrm>
            <a:off x="8607780" y="2312876"/>
            <a:ext cx="2664296" cy="171396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3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软件系统开发</a:t>
            </a:r>
          </a:p>
        </p:txBody>
      </p:sp>
      <p:sp>
        <p:nvSpPr>
          <p:cNvPr id="7" name="箭头: 右 6"/>
          <p:cNvSpPr/>
          <p:nvPr/>
        </p:nvSpPr>
        <p:spPr>
          <a:xfrm>
            <a:off x="4957227" y="2738999"/>
            <a:ext cx="2520280" cy="1080120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93452" y="2051266"/>
            <a:ext cx="2403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</a:rPr>
              <a:t>解决软件危机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73999" y="3983632"/>
            <a:ext cx="24035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Symbol" panose="05050102010706020507" pitchFamily="18" charset="2"/>
              <a:buChar char=""/>
            </a:pPr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</a:rPr>
              <a:t>快速</a:t>
            </a:r>
            <a:endParaRPr lang="en-US" altLang="zh-CN" sz="28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457200" indent="-457200">
              <a:buFont typeface="Symbol" panose="05050102010706020507" pitchFamily="18" charset="2"/>
              <a:buChar char=""/>
            </a:pPr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</a:rPr>
              <a:t>高效</a:t>
            </a:r>
            <a:endParaRPr lang="en-US" altLang="zh-CN" sz="28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457200" indent="-457200">
              <a:buFont typeface="Symbol" panose="05050102010706020507" pitchFamily="18" charset="2"/>
              <a:buChar char=""/>
            </a:pPr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</a:rPr>
              <a:t>低成本</a:t>
            </a:r>
          </a:p>
          <a:p>
            <a:pPr marL="457200" indent="-457200">
              <a:buFont typeface="Symbol" panose="05050102010706020507" pitchFamily="18" charset="2"/>
              <a:buChar char=""/>
            </a:pPr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</a:rPr>
              <a:t>高质量</a:t>
            </a:r>
            <a:endParaRPr lang="en-US" altLang="zh-CN" sz="2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何为软件工程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zh-CN" altLang="en-US" dirty="0">
                <a:solidFill>
                  <a:srgbClr val="C00000"/>
                </a:solidFill>
              </a:rPr>
              <a:t>系统的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规范的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可量化</a:t>
            </a:r>
            <a:r>
              <a:rPr lang="zh-CN" altLang="en-US" dirty="0"/>
              <a:t>的方法应用于软件的开发、运行和维护的过程；以及上述方法的研究 </a:t>
            </a:r>
            <a:r>
              <a:rPr lang="en-US" altLang="zh-CN" dirty="0"/>
              <a:t>--</a:t>
            </a:r>
            <a:r>
              <a:rPr lang="zh-CN" altLang="en-US" dirty="0"/>
              <a:t>  </a:t>
            </a:r>
            <a:r>
              <a:rPr lang="en-US" altLang="zh-CN" b="0" dirty="0"/>
              <a:t>[</a:t>
            </a:r>
            <a:r>
              <a:rPr lang="en-US" altLang="zh-CN" b="0" i="1" dirty="0"/>
              <a:t>IEEE 93</a:t>
            </a:r>
            <a:r>
              <a:rPr lang="en-US" altLang="zh-CN" b="0" dirty="0"/>
              <a:t>]</a:t>
            </a:r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系统化</a:t>
            </a:r>
            <a:r>
              <a:rPr lang="zh-CN" altLang="en-US" dirty="0"/>
              <a:t>：提供完整和全面的解决方法，包括目标、原则、过程模型、开发活动、开发方法和技术等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规范化</a:t>
            </a:r>
            <a:r>
              <a:rPr lang="zh-CN" altLang="en-US" dirty="0"/>
              <a:t>：支持各类软件系统的开发，包括语言标准、质量标准、编程标准、方法标准、能力极其改进标准等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可量化</a:t>
            </a:r>
            <a:r>
              <a:rPr lang="zh-CN" altLang="en-US" dirty="0"/>
              <a:t>：工作量、成本、进度、质量等要素可以量化</a:t>
            </a:r>
            <a:endParaRPr lang="en-US" altLang="zh-CN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软件工程对软件开发的新认识</a:t>
            </a:r>
            <a:endParaRPr lang="en-US" altLang="zh-CN" dirty="0"/>
          </a:p>
        </p:txBody>
      </p:sp>
      <p:sp>
        <p:nvSpPr>
          <p:cNvPr id="9830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软件是</a:t>
            </a:r>
            <a:r>
              <a:rPr lang="zh-CN" altLang="en-US" dirty="0">
                <a:solidFill>
                  <a:srgbClr val="C00000"/>
                </a:solidFill>
              </a:rPr>
              <a:t>产品</a:t>
            </a:r>
            <a:r>
              <a:rPr lang="en-US" altLang="zh-CN" dirty="0"/>
              <a:t>(Product)</a:t>
            </a:r>
          </a:p>
          <a:p>
            <a:pPr lvl="1"/>
            <a:r>
              <a:rPr lang="zh-CN" altLang="en-US" dirty="0"/>
              <a:t>面向用户，存在质量、成本、利润等特征</a:t>
            </a:r>
            <a:endParaRPr lang="en-US" altLang="zh-CN" dirty="0"/>
          </a:p>
          <a:p>
            <a:r>
              <a:rPr lang="zh-CN" altLang="en-US" dirty="0"/>
              <a:t>软件开发是一项</a:t>
            </a:r>
            <a:r>
              <a:rPr lang="zh-CN" altLang="en-US" dirty="0">
                <a:solidFill>
                  <a:srgbClr val="C00000"/>
                </a:solidFill>
              </a:rPr>
              <a:t>工程</a:t>
            </a:r>
            <a:r>
              <a:rPr lang="en-US" altLang="zh-CN" dirty="0"/>
              <a:t>(Project)</a:t>
            </a:r>
          </a:p>
          <a:p>
            <a:pPr lvl="1"/>
            <a:r>
              <a:rPr lang="zh-CN" altLang="en-US" dirty="0"/>
              <a:t>存在约束，需要质量保证，进行组织管理，</a:t>
            </a:r>
            <a:r>
              <a:rPr lang="en-US" altLang="zh-CN" dirty="0"/>
              <a:t>......</a:t>
            </a:r>
            <a:endParaRPr lang="zh-CN" altLang="en-US" dirty="0"/>
          </a:p>
          <a:p>
            <a:r>
              <a:rPr lang="zh-CN" altLang="en-US" dirty="0"/>
              <a:t>要按</a:t>
            </a:r>
            <a:r>
              <a:rPr lang="zh-CN" altLang="en-US" dirty="0">
                <a:solidFill>
                  <a:srgbClr val="C00000"/>
                </a:solidFill>
              </a:rPr>
              <a:t>工程化方法</a:t>
            </a:r>
            <a:r>
              <a:rPr lang="zh-CN" altLang="en-US" dirty="0"/>
              <a:t>来组织软件生产</a:t>
            </a:r>
          </a:p>
          <a:p>
            <a:pPr lvl="1"/>
            <a:r>
              <a:rPr lang="zh-CN" altLang="en-US" dirty="0"/>
              <a:t>分阶段分步骤来实施</a:t>
            </a:r>
          </a:p>
          <a:p>
            <a:pPr lvl="1"/>
            <a:r>
              <a:rPr lang="zh-CN" altLang="en-US" dirty="0"/>
              <a:t>按计划开展开发活动</a:t>
            </a:r>
          </a:p>
          <a:p>
            <a:pPr lvl="1"/>
            <a:r>
              <a:rPr lang="zh-CN" altLang="en-US" dirty="0"/>
              <a:t>进行各种形式质量保证</a:t>
            </a:r>
          </a:p>
          <a:p>
            <a:pPr lvl="1"/>
            <a:r>
              <a:rPr lang="zh-CN" altLang="en-US" dirty="0"/>
              <a:t>采用行之有效的方法</a:t>
            </a:r>
            <a:endParaRPr lang="en-US" altLang="zh-CN" dirty="0"/>
          </a:p>
          <a:p>
            <a:pPr lvl="1"/>
            <a:r>
              <a:rPr lang="zh-CN" altLang="en-US" dirty="0"/>
              <a:t>借助各种工具的支持</a:t>
            </a:r>
            <a:r>
              <a:rPr lang="en-US" altLang="zh-CN" dirty="0"/>
              <a:t>......</a:t>
            </a:r>
          </a:p>
        </p:txBody>
      </p:sp>
      <p:sp>
        <p:nvSpPr>
          <p:cNvPr id="2" name="椭圆 1"/>
          <p:cNvSpPr/>
          <p:nvPr/>
        </p:nvSpPr>
        <p:spPr>
          <a:xfrm>
            <a:off x="7027614" y="4473116"/>
            <a:ext cx="1512168" cy="93610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过程</a:t>
            </a:r>
          </a:p>
        </p:txBody>
      </p:sp>
      <p:sp>
        <p:nvSpPr>
          <p:cNvPr id="7" name="椭圆 6"/>
          <p:cNvSpPr/>
          <p:nvPr/>
        </p:nvSpPr>
        <p:spPr>
          <a:xfrm>
            <a:off x="5299422" y="4473116"/>
            <a:ext cx="1512168" cy="93610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约束</a:t>
            </a:r>
          </a:p>
        </p:txBody>
      </p:sp>
      <p:sp>
        <p:nvSpPr>
          <p:cNvPr id="9" name="椭圆 8"/>
          <p:cNvSpPr/>
          <p:nvPr/>
        </p:nvSpPr>
        <p:spPr>
          <a:xfrm>
            <a:off x="8749456" y="4473116"/>
            <a:ext cx="1512168" cy="93610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质量</a:t>
            </a:r>
          </a:p>
        </p:txBody>
      </p:sp>
      <p:sp>
        <p:nvSpPr>
          <p:cNvPr id="10" name="椭圆 9"/>
          <p:cNvSpPr/>
          <p:nvPr/>
        </p:nvSpPr>
        <p:spPr>
          <a:xfrm>
            <a:off x="10487694" y="4473116"/>
            <a:ext cx="1512168" cy="93610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成本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8291450" y="5841268"/>
            <a:ext cx="696104" cy="0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软件开发方式的改变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从个体作坊式行为 </a:t>
            </a:r>
            <a:r>
              <a:rPr lang="en-US" altLang="zh-CN" dirty="0"/>
              <a:t>==》</a:t>
            </a:r>
            <a:r>
              <a:rPr lang="zh-CN" altLang="en-US" dirty="0">
                <a:solidFill>
                  <a:srgbClr val="C00000"/>
                </a:solidFill>
              </a:rPr>
              <a:t>基于团队的协同开发</a:t>
            </a:r>
            <a:r>
              <a:rPr lang="zh-CN" altLang="en-US" dirty="0"/>
              <a:t>方式</a:t>
            </a:r>
          </a:p>
        </p:txBody>
      </p:sp>
      <p:sp>
        <p:nvSpPr>
          <p:cNvPr id="5" name="矩形 4"/>
          <p:cNvSpPr/>
          <p:nvPr/>
        </p:nvSpPr>
        <p:spPr>
          <a:xfrm>
            <a:off x="552187" y="2440496"/>
            <a:ext cx="2772308" cy="162018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作坊式的个体编程创作</a:t>
            </a:r>
          </a:p>
        </p:txBody>
      </p:sp>
      <p:sp>
        <p:nvSpPr>
          <p:cNvPr id="7" name="箭头: 右 6"/>
          <p:cNvSpPr/>
          <p:nvPr/>
        </p:nvSpPr>
        <p:spPr>
          <a:xfrm>
            <a:off x="4337187" y="2728528"/>
            <a:ext cx="1440160" cy="1044116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90039" y="2424545"/>
            <a:ext cx="2772308" cy="162018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chemeClr val="tx1"/>
                </a:solidFill>
              </a:rPr>
              <a:t>基于</a:t>
            </a:r>
            <a:r>
              <a:rPr lang="zh-CN" altLang="en-US" sz="3200" dirty="0">
                <a:solidFill>
                  <a:srgbClr val="C00000"/>
                </a:solidFill>
              </a:rPr>
              <a:t>团队的协同</a:t>
            </a:r>
            <a:r>
              <a:rPr lang="zh-CN" altLang="en-US" sz="3200" dirty="0"/>
              <a:t>开发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774357" y="2204864"/>
            <a:ext cx="21962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团队协作</a:t>
            </a:r>
            <a:endParaRPr lang="en-US" altLang="zh-CN" sz="2800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分步实施</a:t>
            </a:r>
            <a:endParaRPr lang="en-US" altLang="zh-CN" sz="2800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质量保证</a:t>
            </a:r>
            <a:endParaRPr lang="en-US" altLang="zh-CN" sz="2800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开发技术</a:t>
            </a:r>
            <a:endParaRPr lang="en-US" altLang="zh-CN" sz="2800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支持工具</a:t>
            </a:r>
            <a:endParaRPr lang="en-US" altLang="zh-CN" sz="2800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……</a:t>
            </a:r>
            <a:endParaRPr lang="zh-CN" altLang="en-US" sz="28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软件工程的三要素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306674" y="937048"/>
          <a:ext cx="8604956" cy="539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Visio" r:id="rId3" imgW="3783965" imgH="2372995" progId="Visio.Drawing.15">
                  <p:embed/>
                </p:oleObj>
              </mc:Choice>
              <mc:Fallback>
                <p:oleObj name="Visio" r:id="rId3" imgW="3783965" imgH="237299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674" y="937048"/>
                        <a:ext cx="8604956" cy="53973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en-US" altLang="zh-CN" dirty="0"/>
              <a:t>2.3.1 </a:t>
            </a:r>
            <a:r>
              <a:rPr lang="zh-CN" altLang="en-US" dirty="0"/>
              <a:t>过程</a:t>
            </a:r>
            <a:r>
              <a:rPr lang="en-US" altLang="zh-CN" dirty="0"/>
              <a:t>(Process)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zh-CN" dirty="0"/>
              <a:t>从</a:t>
            </a:r>
            <a:r>
              <a:rPr lang="zh-CN" altLang="zh-CN" dirty="0">
                <a:solidFill>
                  <a:srgbClr val="C00000"/>
                </a:solidFill>
              </a:rPr>
              <a:t>管理</a:t>
            </a:r>
            <a:r>
              <a:rPr lang="zh-CN" altLang="zh-CN" dirty="0"/>
              <a:t>的视角，回答软件开发、运行和维护需要</a:t>
            </a:r>
            <a:r>
              <a:rPr lang="zh-CN" altLang="en-US" dirty="0"/>
              <a:t>开展</a:t>
            </a:r>
            <a:r>
              <a:rPr lang="zh-CN" altLang="zh-CN" dirty="0">
                <a:solidFill>
                  <a:srgbClr val="C00000"/>
                </a:solidFill>
              </a:rPr>
              <a:t>哪些</a:t>
            </a:r>
            <a:r>
              <a:rPr lang="zh-CN" altLang="en-US" dirty="0">
                <a:solidFill>
                  <a:srgbClr val="C00000"/>
                </a:solidFill>
              </a:rPr>
              <a:t>工作</a:t>
            </a:r>
            <a:r>
              <a:rPr lang="zh-CN" altLang="zh-CN" dirty="0">
                <a:solidFill>
                  <a:srgbClr val="C00000"/>
                </a:solidFill>
              </a:rPr>
              <a:t>、</a:t>
            </a:r>
            <a:r>
              <a:rPr lang="zh-CN" altLang="en-US" dirty="0">
                <a:solidFill>
                  <a:srgbClr val="C00000"/>
                </a:solidFill>
              </a:rPr>
              <a:t>按照什么样的步骤和次序</a:t>
            </a:r>
            <a:r>
              <a:rPr lang="zh-CN" altLang="en-US" dirty="0"/>
              <a:t>来开展工作</a:t>
            </a:r>
            <a:endParaRPr lang="en-US" altLang="zh-CN" dirty="0"/>
          </a:p>
          <a:p>
            <a:r>
              <a:rPr lang="zh-CN" altLang="zh-CN" dirty="0"/>
              <a:t>对软件开发过程所涉及的人、制品、质量、成本、计划等进行有效和可量化的管理</a:t>
            </a:r>
            <a:endParaRPr lang="en-US" altLang="zh-CN" dirty="0"/>
          </a:p>
          <a:p>
            <a:r>
              <a:rPr lang="zh-CN" altLang="en-US" dirty="0"/>
              <a:t>典型成果</a:t>
            </a:r>
            <a:endParaRPr lang="en-US" altLang="zh-CN" dirty="0"/>
          </a:p>
          <a:p>
            <a:pPr lvl="1"/>
            <a:r>
              <a:rPr lang="zh-CN" altLang="zh-CN" dirty="0"/>
              <a:t>过程模型，</a:t>
            </a:r>
            <a:r>
              <a:rPr lang="zh-CN" altLang="en-US" dirty="0"/>
              <a:t>如</a:t>
            </a:r>
            <a:r>
              <a:rPr lang="zh-CN" altLang="zh-CN" dirty="0"/>
              <a:t>瀑布模型、增量模型、原型模型、迭代模型、螺旋模型等等</a:t>
            </a:r>
            <a:endParaRPr lang="en-US" altLang="zh-CN" dirty="0"/>
          </a:p>
          <a:p>
            <a:pPr lvl="1"/>
            <a:r>
              <a:rPr lang="zh-CN" altLang="zh-CN" dirty="0"/>
              <a:t>方法，如敏捷开发方法、群体化开发方法、</a:t>
            </a:r>
            <a:r>
              <a:rPr lang="en-US" altLang="zh-CN" dirty="0"/>
              <a:t>DevOps</a:t>
            </a:r>
            <a:r>
              <a:rPr lang="zh-CN" altLang="zh-CN" dirty="0"/>
              <a:t>方法</a:t>
            </a:r>
            <a:endParaRPr lang="en-US" altLang="zh-CN" dirty="0"/>
          </a:p>
          <a:p>
            <a:pPr lvl="1"/>
            <a:r>
              <a:rPr lang="zh-CN" altLang="en-US" dirty="0"/>
              <a:t>管理，如配置管理、质量管理、团队组织等</a:t>
            </a: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en-US" altLang="zh-CN" dirty="0"/>
              <a:t>2.3.2 </a:t>
            </a:r>
            <a:r>
              <a:rPr lang="zh-CN" altLang="en-US" dirty="0"/>
              <a:t>方法学</a:t>
            </a:r>
            <a:r>
              <a:rPr lang="en-US" altLang="zh-CN" dirty="0"/>
              <a:t>(Methodology)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zh-CN" dirty="0"/>
              <a:t>从</a:t>
            </a:r>
            <a:r>
              <a:rPr lang="zh-CN" altLang="zh-CN" dirty="0">
                <a:solidFill>
                  <a:srgbClr val="C00000"/>
                </a:solidFill>
              </a:rPr>
              <a:t>技术</a:t>
            </a:r>
            <a:r>
              <a:rPr lang="zh-CN" altLang="zh-CN" dirty="0"/>
              <a:t>的视角，回答软件开发、运行和维护</a:t>
            </a:r>
            <a:r>
              <a:rPr lang="zh-CN" altLang="zh-CN" dirty="0">
                <a:solidFill>
                  <a:srgbClr val="C00000"/>
                </a:solidFill>
              </a:rPr>
              <a:t>如何做</a:t>
            </a:r>
            <a:r>
              <a:rPr lang="zh-CN" altLang="zh-CN" dirty="0"/>
              <a:t>的问题</a:t>
            </a:r>
            <a:endParaRPr lang="en-US" altLang="zh-CN" dirty="0"/>
          </a:p>
          <a:p>
            <a:r>
              <a:rPr lang="zh-CN" altLang="zh-CN" dirty="0"/>
              <a:t>为软件开发过程中的各项开发和维护活动提供</a:t>
            </a:r>
            <a:r>
              <a:rPr lang="zh-CN" altLang="zh-CN" dirty="0">
                <a:solidFill>
                  <a:srgbClr val="C00000"/>
                </a:solidFill>
              </a:rPr>
              <a:t>系统性、规范性</a:t>
            </a:r>
            <a:r>
              <a:rPr lang="zh-CN" altLang="zh-CN" dirty="0"/>
              <a:t>的技术支持</a:t>
            </a:r>
            <a:endParaRPr lang="en-US" altLang="zh-CN" dirty="0"/>
          </a:p>
          <a:p>
            <a:pPr lvl="1"/>
            <a:r>
              <a:rPr lang="zh-CN" altLang="zh-CN" dirty="0"/>
              <a:t>如何理解和认识软件模型是什么</a:t>
            </a:r>
            <a:endParaRPr lang="en-US" altLang="zh-CN" dirty="0"/>
          </a:p>
          <a:p>
            <a:pPr lvl="1"/>
            <a:r>
              <a:rPr lang="zh-CN" altLang="zh-CN" dirty="0"/>
              <a:t>如何用不同抽象层次的模型来描述软件制品</a:t>
            </a:r>
            <a:endParaRPr lang="en-US" altLang="zh-CN" dirty="0"/>
          </a:p>
          <a:p>
            <a:pPr lvl="1"/>
            <a:r>
              <a:rPr lang="zh-CN" altLang="zh-CN" dirty="0"/>
              <a:t>采用什么样的建模语言来描述软件模型</a:t>
            </a:r>
            <a:r>
              <a:rPr lang="zh-CN" altLang="en-US" dirty="0"/>
              <a:t>等等</a:t>
            </a:r>
            <a:endParaRPr lang="en-US" altLang="zh-CN" dirty="0"/>
          </a:p>
          <a:p>
            <a:r>
              <a:rPr lang="zh-CN" altLang="en-US" dirty="0"/>
              <a:t>典型成果</a:t>
            </a:r>
            <a:endParaRPr lang="en-US" altLang="zh-CN" dirty="0"/>
          </a:p>
          <a:p>
            <a:pPr lvl="1"/>
            <a:r>
              <a:rPr lang="zh-CN" altLang="zh-CN" dirty="0"/>
              <a:t>结构化软件开发方法学</a:t>
            </a:r>
            <a:endParaRPr lang="en-US" altLang="zh-CN" dirty="0"/>
          </a:p>
          <a:p>
            <a:pPr lvl="1"/>
            <a:r>
              <a:rPr lang="zh-CN" altLang="zh-CN" dirty="0"/>
              <a:t>面向对象软件开发方法学</a:t>
            </a:r>
            <a:endParaRPr lang="en-US" altLang="zh-CN" dirty="0"/>
          </a:p>
          <a:p>
            <a:pPr lvl="1"/>
            <a:r>
              <a:rPr lang="zh-CN" altLang="zh-CN" dirty="0"/>
              <a:t>基于构件的软件开发方法学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en-US" altLang="zh-CN" dirty="0"/>
              <a:t>2.3.2 </a:t>
            </a:r>
            <a:r>
              <a:rPr lang="zh-CN" altLang="en-US" dirty="0"/>
              <a:t>工具</a:t>
            </a:r>
            <a:r>
              <a:rPr lang="en-US" altLang="zh-CN" dirty="0"/>
              <a:t>(Tool)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zh-CN" dirty="0"/>
              <a:t>从</a:t>
            </a:r>
            <a:r>
              <a:rPr lang="zh-CN" altLang="zh-CN" dirty="0">
                <a:solidFill>
                  <a:srgbClr val="C00000"/>
                </a:solidFill>
              </a:rPr>
              <a:t>工具辅助</a:t>
            </a:r>
            <a:r>
              <a:rPr lang="zh-CN" altLang="zh-CN" dirty="0"/>
              <a:t>的视角，主要回答如何借助工具来</a:t>
            </a:r>
            <a:r>
              <a:rPr lang="zh-CN" altLang="zh-CN" dirty="0">
                <a:solidFill>
                  <a:srgbClr val="C00000"/>
                </a:solidFill>
              </a:rPr>
              <a:t>辅助软件开发、运行和维护</a:t>
            </a:r>
            <a:r>
              <a:rPr lang="zh-CN" altLang="zh-CN" dirty="0"/>
              <a:t>的问题</a:t>
            </a:r>
            <a:endParaRPr lang="en-US" altLang="zh-CN" dirty="0"/>
          </a:p>
          <a:p>
            <a:r>
              <a:rPr lang="zh-CN" altLang="zh-CN" dirty="0"/>
              <a:t>帮助软件开发人员更为</a:t>
            </a:r>
            <a:r>
              <a:rPr lang="zh-CN" altLang="zh-CN" dirty="0">
                <a:solidFill>
                  <a:srgbClr val="C00000"/>
                </a:solidFill>
              </a:rPr>
              <a:t>高效地</a:t>
            </a:r>
            <a:r>
              <a:rPr lang="zh-CN" altLang="zh-CN" dirty="0"/>
              <a:t>运用软件开发方法学来完成软件开发过程中的各项工作，提高软件开发效率和质量，加快软件交付进度。</a:t>
            </a:r>
            <a:endParaRPr lang="en-US" altLang="zh-CN" dirty="0"/>
          </a:p>
          <a:p>
            <a:pPr lvl="1"/>
            <a:r>
              <a:rPr lang="zh-CN" altLang="zh-CN" dirty="0"/>
              <a:t>如需求分析、软件设计、编码实现、软件测试、部署运行、软件维护、项目管理、质量保证等，简化软件开发任务，</a:t>
            </a:r>
            <a:endParaRPr lang="en-US" altLang="zh-CN" dirty="0"/>
          </a:p>
          <a:p>
            <a:r>
              <a:rPr lang="zh-CN" altLang="en-US" dirty="0"/>
              <a:t>典型成果</a:t>
            </a:r>
            <a:endParaRPr lang="en-US" altLang="zh-CN" dirty="0"/>
          </a:p>
          <a:p>
            <a:pPr lvl="1"/>
            <a:r>
              <a:rPr lang="en-US" altLang="zh-CN" dirty="0"/>
              <a:t>SonarQube</a:t>
            </a:r>
            <a:r>
              <a:rPr lang="zh-CN" altLang="en-US" dirty="0"/>
              <a:t>、</a:t>
            </a:r>
            <a:r>
              <a:rPr lang="en-US" altLang="zh-CN" dirty="0"/>
              <a:t>Eclipse</a:t>
            </a:r>
            <a:r>
              <a:rPr lang="zh-CN" altLang="en-US" dirty="0"/>
              <a:t>、</a:t>
            </a:r>
            <a:r>
              <a:rPr lang="en-US" altLang="zh-CN" dirty="0"/>
              <a:t>Visual Studio</a:t>
            </a:r>
            <a:r>
              <a:rPr lang="zh-CN" altLang="en-US" dirty="0"/>
              <a:t>等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软件工程产生背景</a:t>
            </a:r>
            <a:endParaRPr lang="en-US" altLang="zh-CN" dirty="0"/>
          </a:p>
          <a:p>
            <a:pPr lvl="1"/>
            <a:r>
              <a:rPr lang="zh-CN" altLang="en-US" dirty="0"/>
              <a:t>软件危机的表现及根源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软件工程基本内涵</a:t>
            </a:r>
            <a:endParaRPr lang="en-US" altLang="zh-CN" dirty="0"/>
          </a:p>
          <a:p>
            <a:pPr lvl="1"/>
            <a:r>
              <a:rPr lang="zh-CN" altLang="en-US" dirty="0"/>
              <a:t>思想、要素、目标和原则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软件工程发展历程</a:t>
            </a:r>
          </a:p>
          <a:p>
            <a:pPr lvl="1"/>
            <a:r>
              <a:rPr lang="zh-CN" altLang="en-US" dirty="0"/>
              <a:t>不同发展阶段的成果及特点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软件工程教育特点</a:t>
            </a:r>
            <a:endParaRPr lang="en-US" altLang="zh-CN" dirty="0"/>
          </a:p>
          <a:p>
            <a:pPr lvl="1"/>
            <a:r>
              <a:rPr lang="zh-CN" altLang="en-US" dirty="0"/>
              <a:t>教育规范、知识体系和课程特点</a:t>
            </a:r>
            <a:endParaRPr lang="en-US" altLang="zh-CN" dirty="0"/>
          </a:p>
        </p:txBody>
      </p:sp>
      <p:pic>
        <p:nvPicPr>
          <p:cNvPr id="7" name="Picture 2" descr="C:\Program Files\Microsoft Office\MEDIA\CAGCAT10\j0233018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66" y="2060848"/>
            <a:ext cx="2516388" cy="255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计算机辅助软件工程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什么是计算机辅助软件工程</a:t>
            </a:r>
            <a:r>
              <a:rPr lang="en-US" altLang="zh-CN" dirty="0"/>
              <a:t>(Computer-Aided Software Engineering, CASE)</a:t>
            </a:r>
          </a:p>
          <a:p>
            <a:pPr lvl="1"/>
            <a:r>
              <a:rPr lang="zh-CN" altLang="en-US" dirty="0"/>
              <a:t>在软件工程活动中，开发人员按照软件工程的方法和原则，借助于</a:t>
            </a:r>
            <a:r>
              <a:rPr lang="zh-CN" altLang="en-US" b="1" dirty="0">
                <a:solidFill>
                  <a:srgbClr val="C00000"/>
                </a:solidFill>
              </a:rPr>
              <a:t>计算机及其软件</a:t>
            </a:r>
            <a:r>
              <a:rPr lang="zh-CN" altLang="en-US" dirty="0"/>
              <a:t>的帮助来开发、维护和管理软件产品的过程 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为什么需要计算机辅助软件工程</a:t>
            </a:r>
            <a:endParaRPr lang="en-US" altLang="zh-CN" dirty="0"/>
          </a:p>
          <a:p>
            <a:pPr lvl="1"/>
            <a:r>
              <a:rPr lang="zh-CN" altLang="en-US" dirty="0"/>
              <a:t>软件及其开发很复杂，简化开发</a:t>
            </a:r>
            <a:endParaRPr lang="en-US" altLang="zh-CN" dirty="0"/>
          </a:p>
          <a:p>
            <a:pPr lvl="1"/>
            <a:r>
              <a:rPr lang="zh-CN" altLang="en-US" dirty="0"/>
              <a:t>产品数量多难以管理，提高效率</a:t>
            </a:r>
            <a:endParaRPr lang="en-US" altLang="zh-CN" dirty="0"/>
          </a:p>
          <a:p>
            <a:pPr lvl="1"/>
            <a:r>
              <a:rPr lang="zh-CN" altLang="en-US" dirty="0"/>
              <a:t>人的因素决定易出错，提高质量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Picture 2" descr="C:\Program Files\Microsoft Office\MEDIA\CAGCAT10\j0187423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702" y="3730692"/>
            <a:ext cx="1545670" cy="160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Program Files\Microsoft Office\MEDIA\CAGCAT10\j0199549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14" y="3757664"/>
            <a:ext cx="1387048" cy="148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Program Files\Microsoft Office\MEDIA\CAGCAT10\j0233312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11" y="3722289"/>
            <a:ext cx="1387048" cy="141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6743278" y="5502274"/>
            <a:ext cx="4716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工欲善其事必先利其器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</a:t>
            </a:r>
            <a:r>
              <a:rPr lang="zh-CN" altLang="en-US" dirty="0"/>
              <a:t>工具和环境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750" y="1125538"/>
            <a:ext cx="9011840" cy="5040312"/>
          </a:xfrm>
        </p:spPr>
        <p:txBody>
          <a:bodyPr/>
          <a:lstStyle/>
          <a:p>
            <a:r>
              <a:rPr lang="en-US" altLang="zh-CN" dirty="0"/>
              <a:t>CASE</a:t>
            </a:r>
            <a:r>
              <a:rPr lang="zh-CN" altLang="en-US" dirty="0"/>
              <a:t>工具</a:t>
            </a:r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CASE</a:t>
            </a:r>
            <a:r>
              <a:rPr lang="zh-CN" altLang="en-US" dirty="0"/>
              <a:t>的软件工具</a:t>
            </a:r>
            <a:endParaRPr lang="en-US" altLang="zh-CN" dirty="0"/>
          </a:p>
          <a:p>
            <a:pPr lvl="1"/>
            <a:r>
              <a:rPr lang="zh-CN" altLang="en-US" dirty="0"/>
              <a:t>如编辑器、编译器等</a:t>
            </a:r>
            <a:endParaRPr lang="en-US" altLang="zh-CN" dirty="0"/>
          </a:p>
          <a:p>
            <a:pPr lvl="1"/>
            <a:r>
              <a:rPr lang="zh-CN" altLang="en-US" dirty="0"/>
              <a:t>具有单一性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CASE</a:t>
            </a:r>
            <a:r>
              <a:rPr lang="zh-CN" altLang="en-US" dirty="0"/>
              <a:t>环境</a:t>
            </a:r>
          </a:p>
          <a:p>
            <a:pPr lvl="1"/>
            <a:r>
              <a:rPr lang="zh-CN" altLang="en-US" dirty="0"/>
              <a:t>将</a:t>
            </a:r>
            <a:r>
              <a:rPr lang="en-US" altLang="zh-CN" dirty="0"/>
              <a:t>CASE</a:t>
            </a:r>
            <a:r>
              <a:rPr lang="zh-CN" altLang="en-US" dirty="0"/>
              <a:t>工具按统一标准和接口组装起来，使工具间、人员间、各个过程间能方便交互的集成环境</a:t>
            </a:r>
          </a:p>
          <a:p>
            <a:pPr lvl="1"/>
            <a:r>
              <a:rPr lang="zh-CN" altLang="en-US" dirty="0"/>
              <a:t>如</a:t>
            </a:r>
            <a:r>
              <a:rPr lang="en-US" altLang="zh-CN" dirty="0"/>
              <a:t>Visual Studio</a:t>
            </a:r>
            <a:r>
              <a:rPr lang="zh-CN" altLang="en-US" dirty="0"/>
              <a:t>将编辑、编译、调试、界面设计、安装程序生成等等集成在一起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Picture 3" descr="C:\Program Files\Microsoft Office\MEDIA\CAGCAT10\j0199549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784" y="1125538"/>
            <a:ext cx="1881161" cy="230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Program Files\Microsoft Office\MEDIA\CAGCAT10\j0233312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705" y="4440169"/>
            <a:ext cx="1990356" cy="202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计算机辅助软件工程工具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代码编写</a:t>
            </a:r>
            <a:endParaRPr lang="en-US" altLang="zh-CN" dirty="0"/>
          </a:p>
          <a:p>
            <a:pPr lvl="1"/>
            <a:r>
              <a:rPr lang="zh-CN" altLang="en-US" dirty="0"/>
              <a:t>编辑、编译、分析、查找、代码生成等</a:t>
            </a:r>
            <a:endParaRPr lang="en-US" altLang="zh-CN" dirty="0"/>
          </a:p>
          <a:p>
            <a:r>
              <a:rPr lang="zh-CN" altLang="en-US" dirty="0"/>
              <a:t>项目管理</a:t>
            </a:r>
            <a:endParaRPr lang="en-US" altLang="zh-CN" dirty="0"/>
          </a:p>
          <a:p>
            <a:pPr lvl="1"/>
            <a:r>
              <a:rPr lang="zh-CN" altLang="en-US" dirty="0"/>
              <a:t>工作量和成本估算、制定和跟踪计划、配置和版本管理</a:t>
            </a:r>
            <a:endParaRPr lang="en-US" altLang="zh-CN" dirty="0"/>
          </a:p>
          <a:p>
            <a:r>
              <a:rPr lang="zh-CN" altLang="en-US" dirty="0"/>
              <a:t>软件建模</a:t>
            </a:r>
            <a:endParaRPr lang="en-US" altLang="zh-CN" dirty="0"/>
          </a:p>
          <a:p>
            <a:pPr lvl="1"/>
            <a:r>
              <a:rPr lang="zh-CN" altLang="en-US" dirty="0"/>
              <a:t>需求建模、</a:t>
            </a:r>
            <a:r>
              <a:rPr lang="en-US" altLang="zh-CN" dirty="0"/>
              <a:t>UML</a:t>
            </a:r>
            <a:r>
              <a:rPr lang="zh-CN" altLang="en-US" dirty="0"/>
              <a:t>建模、数据建模等</a:t>
            </a:r>
            <a:endParaRPr lang="en-US" altLang="zh-CN" dirty="0"/>
          </a:p>
          <a:p>
            <a:r>
              <a:rPr lang="zh-CN" altLang="en-US" dirty="0"/>
              <a:t>软件测试</a:t>
            </a:r>
            <a:endParaRPr lang="en-US" altLang="zh-CN" dirty="0"/>
          </a:p>
          <a:p>
            <a:pPr lvl="1"/>
            <a:r>
              <a:rPr lang="zh-CN" altLang="en-US" dirty="0"/>
              <a:t>测试用例自动生成、代码测试、缺陷报告等</a:t>
            </a:r>
            <a:endParaRPr lang="en-US" altLang="zh-CN" dirty="0"/>
          </a:p>
          <a:p>
            <a:r>
              <a:rPr lang="zh-CN" altLang="en-US" dirty="0"/>
              <a:t>软件运维</a:t>
            </a:r>
            <a:endParaRPr lang="en-US" altLang="zh-CN" dirty="0"/>
          </a:p>
          <a:p>
            <a:pPr lvl="1"/>
            <a:r>
              <a:rPr lang="zh-CN" altLang="en-US" dirty="0"/>
              <a:t>软件运行，管理和维护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讨论：你知道的</a:t>
            </a:r>
            <a:r>
              <a:rPr lang="en-US" altLang="zh-CN" dirty="0"/>
              <a:t>CASE</a:t>
            </a:r>
            <a:r>
              <a:rPr lang="zh-CN" altLang="en-US" dirty="0"/>
              <a:t>工具和环境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什么样的</a:t>
            </a:r>
            <a:r>
              <a:rPr lang="en-US" altLang="zh-CN" dirty="0"/>
              <a:t>CASE</a:t>
            </a:r>
            <a:r>
              <a:rPr lang="zh-CN" altLang="en-US" dirty="0"/>
              <a:t>工具和环境？提供了哪些功能和服务？发挥了什么样的作用？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没有</a:t>
            </a:r>
            <a:r>
              <a:rPr lang="en-US" altLang="zh-CN" dirty="0">
                <a:solidFill>
                  <a:srgbClr val="C00000"/>
                </a:solidFill>
              </a:rPr>
              <a:t>CASE</a:t>
            </a:r>
            <a:r>
              <a:rPr lang="zh-CN" altLang="en-US" dirty="0">
                <a:solidFill>
                  <a:srgbClr val="C00000"/>
                </a:solidFill>
              </a:rPr>
              <a:t>工具能够进行软件开发吗？</a:t>
            </a:r>
          </a:p>
        </p:txBody>
      </p:sp>
      <p:pic>
        <p:nvPicPr>
          <p:cNvPr id="4" name="图片 3" descr="图标&#10;&#10;低可信度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638" y="4420994"/>
            <a:ext cx="1465835" cy="182056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软件开发的本质</a:t>
            </a:r>
          </a:p>
        </p:txBody>
      </p:sp>
      <p:sp>
        <p:nvSpPr>
          <p:cNvPr id="4" name="椭圆 3"/>
          <p:cNvSpPr/>
          <p:nvPr/>
        </p:nvSpPr>
        <p:spPr>
          <a:xfrm>
            <a:off x="3234920" y="2096853"/>
            <a:ext cx="3492388" cy="2772308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265331" y="2099402"/>
            <a:ext cx="3492388" cy="2772308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00994" y="3005953"/>
            <a:ext cx="1080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软件</a:t>
            </a:r>
            <a:endParaRPr lang="en-US" altLang="zh-CN" sz="2800" dirty="0">
              <a:solidFill>
                <a:srgbClr val="C00000"/>
              </a:solidFill>
              <a:latin typeface="+mn-ea"/>
              <a:ea typeface="+mn-ea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创作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02453" y="3009352"/>
            <a:ext cx="1080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软件</a:t>
            </a:r>
            <a:endParaRPr lang="en-US" altLang="zh-CN" sz="2800" dirty="0">
              <a:solidFill>
                <a:srgbClr val="C00000"/>
              </a:solidFill>
              <a:latin typeface="+mn-ea"/>
              <a:ea typeface="+mn-ea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生产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621435" y="4889937"/>
            <a:ext cx="1080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软件</a:t>
            </a:r>
            <a:endParaRPr lang="en-US" altLang="zh-CN" sz="2800" dirty="0">
              <a:solidFill>
                <a:srgbClr val="C00000"/>
              </a:solidFill>
              <a:latin typeface="+mn-ea"/>
              <a:ea typeface="+mn-ea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开发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8044" y="1988840"/>
            <a:ext cx="26521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基于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软件开发者的经验和技能，借助于智慧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，进行自由创新，如软件设计、编码实现等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lang="zh-CN" altLang="en-US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07574" y="2096853"/>
            <a:ext cx="23762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基于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工程化的手段，遵循约束和规范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，开展软件生产，如遵循过程、按照标准、质量保证等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94906" y="1017313"/>
            <a:ext cx="5668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软件开发 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= 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软件创作 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+ 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软件生产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 </a:t>
            </a:r>
            <a:r>
              <a:rPr lang="zh-CN" altLang="en-US" dirty="0"/>
              <a:t>软件工程的目标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750" y="1125538"/>
            <a:ext cx="11316096" cy="5040312"/>
          </a:xfrm>
        </p:spPr>
        <p:txBody>
          <a:bodyPr/>
          <a:lstStyle/>
          <a:p>
            <a:r>
              <a:rPr lang="zh-CN" altLang="en-US" dirty="0"/>
              <a:t>在成本、进度等</a:t>
            </a:r>
            <a:r>
              <a:rPr lang="zh-CN" altLang="en-US" dirty="0">
                <a:solidFill>
                  <a:srgbClr val="C00000"/>
                </a:solidFill>
              </a:rPr>
              <a:t>约束</a:t>
            </a:r>
            <a:r>
              <a:rPr lang="zh-CN" altLang="en-US" dirty="0"/>
              <a:t>下，指导软件开发和运维，开发出</a:t>
            </a:r>
            <a:r>
              <a:rPr lang="zh-CN" altLang="en-US" dirty="0">
                <a:solidFill>
                  <a:srgbClr val="C00000"/>
                </a:solidFill>
              </a:rPr>
              <a:t>满足用户要求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C00000"/>
                </a:solidFill>
              </a:rPr>
              <a:t>足够好</a:t>
            </a:r>
            <a:r>
              <a:rPr lang="zh-CN" altLang="en-US" dirty="0"/>
              <a:t>软件</a:t>
            </a:r>
            <a:endParaRPr lang="en-US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30929" y="2348880"/>
          <a:ext cx="7328553" cy="4370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Visio" r:id="rId3" imgW="4001770" imgH="2386330" progId="Visio.Drawing.15">
                  <p:embed/>
                </p:oleObj>
              </mc:Choice>
              <mc:Fallback>
                <p:oleObj name="Visio" r:id="rId3" imgW="4001770" imgH="238633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0929" y="2348880"/>
                        <a:ext cx="7328553" cy="43700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en-US" altLang="zh-CN" dirty="0"/>
              <a:t>2.7 </a:t>
            </a:r>
            <a:r>
              <a:rPr lang="zh-CN" altLang="en-US" dirty="0"/>
              <a:t>软件工程原则（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zh-CN" dirty="0"/>
              <a:t>抽象和建模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抽象</a:t>
            </a:r>
            <a:r>
              <a:rPr lang="zh-CN" altLang="en-US" dirty="0"/>
              <a:t>：</a:t>
            </a:r>
            <a:r>
              <a:rPr lang="zh-CN" altLang="zh-CN" dirty="0"/>
              <a:t>将与相关开发活动所关注的要素提取出来，不关心的要素扔掉，形成与该开发活动相关的软件</a:t>
            </a:r>
            <a:r>
              <a:rPr lang="zh-CN" altLang="en-US" dirty="0"/>
              <a:t>要素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建模</a:t>
            </a:r>
            <a:r>
              <a:rPr lang="zh-CN" altLang="en-US" dirty="0"/>
              <a:t>：基于特定的抽象，</a:t>
            </a:r>
            <a:r>
              <a:rPr lang="zh-CN" altLang="zh-CN" dirty="0"/>
              <a:t>借助于</a:t>
            </a:r>
            <a:r>
              <a:rPr lang="zh-CN" altLang="zh-CN" b="1" dirty="0">
                <a:solidFill>
                  <a:srgbClr val="C00000"/>
                </a:solidFill>
              </a:rPr>
              <a:t>建模语言</a:t>
            </a:r>
            <a:r>
              <a:rPr lang="zh-CN" altLang="zh-CN" dirty="0"/>
              <a:t>（如数据流图、</a:t>
            </a:r>
            <a:r>
              <a:rPr lang="en-US" altLang="zh-CN" dirty="0"/>
              <a:t>UML</a:t>
            </a:r>
            <a:r>
              <a:rPr lang="zh-CN" altLang="zh-CN" dirty="0"/>
              <a:t>等），建立起基于这些抽象的</a:t>
            </a:r>
            <a:r>
              <a:rPr lang="zh-CN" altLang="zh-CN" b="1" dirty="0">
                <a:solidFill>
                  <a:srgbClr val="C00000"/>
                </a:solidFill>
              </a:rPr>
              <a:t>软件模型</a:t>
            </a:r>
            <a:r>
              <a:rPr lang="zh-CN" altLang="zh-CN" dirty="0"/>
              <a:t>，进而促进对软件系统的准确理解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26654" y="4365104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126654" y="4365103"/>
          <a:ext cx="10080872" cy="1692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Visio" r:id="rId3" imgW="4250055" imgH="714375" progId="Visio.Drawing.15">
                  <p:embed/>
                </p:oleObj>
              </mc:Choice>
              <mc:Fallback>
                <p:oleObj name="Visio" r:id="rId3" imgW="4250055" imgH="71437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6654" y="4365103"/>
                        <a:ext cx="10080872" cy="16921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en-US" dirty="0"/>
              <a:t>软件工程原则（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zh-CN" dirty="0"/>
              <a:t>模块化</a:t>
            </a:r>
            <a:endParaRPr lang="en-US" altLang="zh-CN" dirty="0"/>
          </a:p>
          <a:p>
            <a:pPr lvl="1"/>
            <a:r>
              <a:rPr lang="zh-CN" altLang="zh-CN" dirty="0"/>
              <a:t>将软件系统的</a:t>
            </a:r>
            <a:r>
              <a:rPr lang="zh-CN" altLang="zh-CN" b="1" dirty="0">
                <a:solidFill>
                  <a:srgbClr val="C00000"/>
                </a:solidFill>
              </a:rPr>
              <a:t>功能分解</a:t>
            </a:r>
            <a:r>
              <a:rPr lang="zh-CN" altLang="zh-CN" dirty="0"/>
              <a:t>和实现为若干个模块，每个模块具有</a:t>
            </a:r>
            <a:r>
              <a:rPr lang="zh-CN" altLang="zh-CN" b="1" dirty="0">
                <a:solidFill>
                  <a:srgbClr val="C00000"/>
                </a:solidFill>
              </a:rPr>
              <a:t>独立的功能</a:t>
            </a:r>
            <a:r>
              <a:rPr lang="zh-CN" altLang="zh-CN" dirty="0"/>
              <a:t>，模块之间通过接口进行调用和访问。</a:t>
            </a:r>
            <a:endParaRPr lang="en-US" altLang="zh-CN" dirty="0"/>
          </a:p>
          <a:p>
            <a:pPr lvl="1"/>
            <a:r>
              <a:rPr lang="zh-CN" altLang="zh-CN" b="1" dirty="0">
                <a:solidFill>
                  <a:srgbClr val="C00000"/>
                </a:solidFill>
              </a:rPr>
              <a:t>模块内部高内聚</a:t>
            </a:r>
            <a:r>
              <a:rPr lang="zh-CN" altLang="en-US" b="1" dirty="0">
                <a:solidFill>
                  <a:srgbClr val="C00000"/>
                </a:solidFill>
              </a:rPr>
              <a:t>，</a:t>
            </a:r>
            <a:r>
              <a:rPr lang="zh-CN" altLang="zh-CN" b="1" dirty="0">
                <a:solidFill>
                  <a:srgbClr val="C00000"/>
                </a:solidFill>
              </a:rPr>
              <a:t>模块间松耦合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endParaRPr lang="zh-CN" alt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876660" y="4113076"/>
          <a:ext cx="10437091" cy="151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name="Visio" r:id="rId3" imgW="4297680" imgH="622935" progId="Visio.Drawing.15">
                  <p:embed/>
                </p:oleObj>
              </mc:Choice>
              <mc:Fallback>
                <p:oleObj name="Visio" r:id="rId3" imgW="4297680" imgH="62293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660" y="4113076"/>
                        <a:ext cx="10437091" cy="15121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en-US" dirty="0"/>
              <a:t>软件工程原则（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zh-CN" dirty="0"/>
              <a:t>软件重用</a:t>
            </a:r>
            <a:endParaRPr lang="en-US" altLang="zh-CN" dirty="0"/>
          </a:p>
          <a:p>
            <a:pPr lvl="1"/>
            <a:r>
              <a:rPr lang="zh-CN" altLang="zh-CN" dirty="0"/>
              <a:t>在软件开发过程中尽可能</a:t>
            </a:r>
            <a:r>
              <a:rPr lang="zh-CN" altLang="zh-CN" b="1" dirty="0">
                <a:solidFill>
                  <a:srgbClr val="C00000"/>
                </a:solidFill>
              </a:rPr>
              <a:t>利用已有的软件资源和资产</a:t>
            </a:r>
            <a:r>
              <a:rPr lang="zh-CN" altLang="zh-CN" dirty="0"/>
              <a:t>（如函数库、类库、构件库、开源软件、代码片段等）来实现软件系统</a:t>
            </a:r>
            <a:endParaRPr lang="en-US" altLang="zh-CN" dirty="0"/>
          </a:p>
          <a:p>
            <a:pPr lvl="1"/>
            <a:r>
              <a:rPr lang="zh-CN" altLang="zh-CN" dirty="0"/>
              <a:t>努力开发出</a:t>
            </a:r>
            <a:r>
              <a:rPr lang="zh-CN" altLang="zh-CN" b="1" dirty="0">
                <a:solidFill>
                  <a:srgbClr val="C00000"/>
                </a:solidFill>
              </a:rPr>
              <a:t>可被再次重用</a:t>
            </a:r>
            <a:r>
              <a:rPr lang="zh-CN" altLang="zh-CN" dirty="0"/>
              <a:t>的软件资源（如函数、类、构件等）</a:t>
            </a:r>
            <a:endParaRPr lang="en-US" altLang="zh-CN" dirty="0"/>
          </a:p>
          <a:p>
            <a:pPr lvl="1"/>
            <a:r>
              <a:rPr lang="zh-CN" altLang="zh-CN" dirty="0"/>
              <a:t>有助于提高软件开发效率，降低软件开发成本，满足开发工程约束，得到高质量的软件产品</a:t>
            </a:r>
            <a:endParaRPr lang="zh-CN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162658" y="4113075"/>
          <a:ext cx="9511964" cy="2462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Visio" r:id="rId3" imgW="4541520" imgH="1171575" progId="Visio.Drawing.15">
                  <p:embed/>
                </p:oleObj>
              </mc:Choice>
              <mc:Fallback>
                <p:oleObj name="Visio" r:id="rId3" imgW="4541520" imgH="117157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658" y="4113075"/>
                        <a:ext cx="9511964" cy="24623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863" y="7938"/>
            <a:ext cx="10909300" cy="708025"/>
          </a:xfrm>
        </p:spPr>
        <p:txBody>
          <a:bodyPr/>
          <a:lstStyle/>
          <a:p>
            <a:r>
              <a:rPr lang="zh-CN" altLang="en-US" dirty="0"/>
              <a:t>软件工程原则（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5375436" cy="5040312"/>
          </a:xfrm>
        </p:spPr>
        <p:txBody>
          <a:bodyPr/>
          <a:lstStyle/>
          <a:p>
            <a:r>
              <a:rPr lang="zh-CN" altLang="zh-CN" dirty="0"/>
              <a:t>信息隐藏</a:t>
            </a:r>
            <a:endParaRPr lang="en-US" altLang="zh-CN" dirty="0"/>
          </a:p>
          <a:p>
            <a:pPr lvl="1"/>
            <a:r>
              <a:rPr lang="zh-CN" altLang="zh-CN" dirty="0"/>
              <a:t>模块</a:t>
            </a:r>
            <a:r>
              <a:rPr lang="zh-CN" altLang="en-US" dirty="0"/>
              <a:t>内部</a:t>
            </a:r>
            <a:r>
              <a:rPr lang="zh-CN" altLang="zh-CN" dirty="0"/>
              <a:t>信息（如内部的语句、变量等）对</a:t>
            </a:r>
            <a:r>
              <a:rPr lang="zh-CN" altLang="en-US" dirty="0"/>
              <a:t>外</a:t>
            </a:r>
            <a:r>
              <a:rPr lang="zh-CN" altLang="zh-CN" b="1" dirty="0">
                <a:solidFill>
                  <a:srgbClr val="C00000"/>
                </a:solidFill>
              </a:rPr>
              <a:t>不可</a:t>
            </a:r>
            <a:r>
              <a:rPr lang="zh-CN" altLang="en-US" b="1" dirty="0">
                <a:solidFill>
                  <a:srgbClr val="C00000"/>
                </a:solidFill>
              </a:rPr>
              <a:t>见或不可</a:t>
            </a:r>
            <a:r>
              <a:rPr lang="zh-CN" altLang="zh-CN" b="1" dirty="0">
                <a:solidFill>
                  <a:srgbClr val="C00000"/>
                </a:solidFill>
              </a:rPr>
              <a:t>访问</a:t>
            </a:r>
            <a:r>
              <a:rPr lang="zh-CN" altLang="zh-CN" dirty="0"/>
              <a:t>，模块间仅仅交换那些为完成系统功能所必需交换的信息（如接口）</a:t>
            </a:r>
            <a:endParaRPr lang="en-US" altLang="zh-CN" dirty="0"/>
          </a:p>
          <a:p>
            <a:pPr lvl="1"/>
            <a:r>
              <a:rPr lang="zh-CN" altLang="zh-CN" dirty="0"/>
              <a:t>模块设计时</a:t>
            </a:r>
            <a:r>
              <a:rPr lang="zh-CN" altLang="zh-CN" b="1" dirty="0">
                <a:solidFill>
                  <a:srgbClr val="C00000"/>
                </a:solidFill>
              </a:rPr>
              <a:t>只对外提供可见的接口</a:t>
            </a:r>
            <a:r>
              <a:rPr lang="zh-CN" altLang="zh-CN" dirty="0"/>
              <a:t>，不提供内部实现细节。信息隐藏原则可提升模块的独立性，减少错误向外传播，支持模块的并行开发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776" y="1120683"/>
            <a:ext cx="6044245" cy="5257006"/>
          </a:xfrm>
          <a:prstGeom prst="rect">
            <a:avLst/>
          </a:prstGeom>
          <a:ln w="22225">
            <a:solidFill>
              <a:schemeClr val="accent2">
                <a:shade val="95000"/>
                <a:satMod val="10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1950s-1960s</a:t>
            </a:r>
            <a:r>
              <a:rPr lang="zh-CN" altLang="en-US" dirty="0"/>
              <a:t>的计算机软件应用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应用领域变化</a:t>
            </a:r>
            <a:endParaRPr lang="en-US" altLang="zh-CN" dirty="0"/>
          </a:p>
          <a:p>
            <a:pPr lvl="1"/>
            <a:r>
              <a:rPr lang="zh-CN" altLang="en-US" dirty="0"/>
              <a:t>最早满足军方应用，如科学计算</a:t>
            </a:r>
            <a:endParaRPr lang="en-US" altLang="zh-CN" dirty="0"/>
          </a:p>
          <a:p>
            <a:pPr lvl="1"/>
            <a:r>
              <a:rPr lang="zh-CN" altLang="en-US" dirty="0"/>
              <a:t>逐步走向商业应用等新领域，如</a:t>
            </a:r>
            <a:r>
              <a:rPr lang="zh-CN" altLang="en-US" b="1" dirty="0">
                <a:solidFill>
                  <a:srgbClr val="C00000"/>
                </a:solidFill>
              </a:rPr>
              <a:t>银行、航空</a:t>
            </a:r>
            <a:r>
              <a:rPr lang="zh-CN" altLang="en-US" dirty="0"/>
              <a:t>等领域的事务处理</a:t>
            </a:r>
            <a:endParaRPr lang="en-US" altLang="zh-CN" dirty="0"/>
          </a:p>
          <a:p>
            <a:r>
              <a:rPr lang="zh-CN" altLang="en-US" dirty="0"/>
              <a:t>应用</a:t>
            </a:r>
            <a:r>
              <a:rPr lang="zh-CN" altLang="en-US" dirty="0">
                <a:solidFill>
                  <a:srgbClr val="C00000"/>
                </a:solidFill>
              </a:rPr>
              <a:t>数量增长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计算机软件的需求量不断上升</a:t>
            </a:r>
            <a:endParaRPr lang="en-US" altLang="zh-CN" dirty="0"/>
          </a:p>
          <a:p>
            <a:r>
              <a:rPr lang="zh-CN" altLang="en-US" dirty="0"/>
              <a:t>应用</a:t>
            </a:r>
            <a:r>
              <a:rPr lang="zh-CN" altLang="en-US" dirty="0">
                <a:solidFill>
                  <a:srgbClr val="C00000"/>
                </a:solidFill>
              </a:rPr>
              <a:t>复杂性增加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多样化的用户</a:t>
            </a:r>
            <a:endParaRPr lang="en-US" altLang="zh-CN" dirty="0"/>
          </a:p>
          <a:p>
            <a:pPr lvl="1"/>
            <a:r>
              <a:rPr lang="zh-CN" altLang="en-US" dirty="0"/>
              <a:t>多样化的需求</a:t>
            </a:r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113" y="3645694"/>
            <a:ext cx="4399689" cy="23402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en-US" dirty="0"/>
              <a:t>软件工程原则（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zh-CN" dirty="0"/>
              <a:t>关注点分离</a:t>
            </a:r>
            <a:endParaRPr lang="en-US" altLang="zh-CN" dirty="0"/>
          </a:p>
          <a:p>
            <a:pPr lvl="1"/>
            <a:r>
              <a:rPr lang="zh-CN" altLang="zh-CN" dirty="0"/>
              <a:t>在软件开发过程中，将若干性质不同的</a:t>
            </a:r>
            <a:r>
              <a:rPr lang="zh-CN" altLang="zh-CN" b="1" dirty="0">
                <a:solidFill>
                  <a:srgbClr val="C00000"/>
                </a:solidFill>
              </a:rPr>
              <a:t>关注点分离</a:t>
            </a:r>
            <a:r>
              <a:rPr lang="zh-CN" altLang="zh-CN" dirty="0"/>
              <a:t>开来，以便在不同的开发活动中针对不同的关注点，随后将这些关注点的开发结果整合起来，形成关于软件系统的完整视图</a:t>
            </a:r>
            <a:endParaRPr lang="en-US" altLang="zh-CN" dirty="0"/>
          </a:p>
          <a:p>
            <a:pPr lvl="1"/>
            <a:r>
              <a:rPr lang="zh-CN" altLang="zh-CN" dirty="0"/>
              <a:t>软件系统具有</a:t>
            </a:r>
            <a:r>
              <a:rPr lang="zh-CN" altLang="zh-CN" b="1" dirty="0">
                <a:solidFill>
                  <a:srgbClr val="C00000"/>
                </a:solidFill>
              </a:rPr>
              <a:t>多面性的特点</a:t>
            </a:r>
            <a:r>
              <a:rPr lang="zh-CN" altLang="zh-CN" dirty="0"/>
              <a:t>，既有结构特征，如软件的体系结构，也有行为特征，如软件要完成的动作及输出的结果；既有高层的需求模型，描述了软件需要做什么，也有低层的实现模型，描述了这些需求是如何实现的</a:t>
            </a:r>
            <a:endParaRPr lang="en-US" altLang="zh-CN" dirty="0"/>
          </a:p>
          <a:p>
            <a:pPr lvl="1"/>
            <a:r>
              <a:rPr lang="zh-CN" altLang="zh-CN" dirty="0"/>
              <a:t>使得开发者在</a:t>
            </a:r>
            <a:r>
              <a:rPr lang="zh-CN" altLang="zh-CN" b="1" dirty="0">
                <a:solidFill>
                  <a:srgbClr val="C00000"/>
                </a:solidFill>
              </a:rPr>
              <a:t>每一项开发活动中聚焦于某个关注点</a:t>
            </a:r>
            <a:r>
              <a:rPr lang="zh-CN" altLang="zh-CN" dirty="0"/>
              <a:t>，有助于简化开发任务；同时通过</a:t>
            </a:r>
            <a:r>
              <a:rPr lang="zh-CN" altLang="zh-CN" b="1" dirty="0">
                <a:solidFill>
                  <a:srgbClr val="C00000"/>
                </a:solidFill>
              </a:rPr>
              <a:t>整合多个不同视点</a:t>
            </a:r>
            <a:r>
              <a:rPr lang="zh-CN" altLang="zh-CN" dirty="0"/>
              <a:t>的开发结果，可获得关于软件系统的更为清晰、系统和深入地认识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en-US" dirty="0"/>
              <a:t>软件工程原则（</a:t>
            </a:r>
            <a:r>
              <a:rPr lang="en-US" altLang="zh-CN" dirty="0"/>
              <a:t>6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zh-CN" dirty="0"/>
              <a:t>分而治之</a:t>
            </a:r>
            <a:endParaRPr lang="en-US" altLang="zh-CN" dirty="0"/>
          </a:p>
          <a:p>
            <a:pPr lvl="1"/>
            <a:r>
              <a:rPr lang="zh-CN" altLang="zh-CN" dirty="0"/>
              <a:t>在软件开发和维护过程中，软件开发人员可</a:t>
            </a:r>
            <a:r>
              <a:rPr lang="zh-CN" altLang="zh-CN" b="1" dirty="0">
                <a:solidFill>
                  <a:srgbClr val="C00000"/>
                </a:solidFill>
              </a:rPr>
              <a:t>对复杂软件系统进行分解</a:t>
            </a:r>
            <a:r>
              <a:rPr lang="zh-CN" altLang="zh-CN" dirty="0"/>
              <a:t>，形成一组子系统</a:t>
            </a:r>
            <a:endParaRPr lang="en-US" altLang="zh-CN" dirty="0"/>
          </a:p>
          <a:p>
            <a:pPr lvl="1"/>
            <a:r>
              <a:rPr lang="zh-CN" altLang="zh-CN" dirty="0"/>
              <a:t>如果子系统仍很复杂，还可以继续进行分解，及至通过分解所得到的子系统易于处理；然后通过</a:t>
            </a:r>
            <a:r>
              <a:rPr lang="zh-CN" altLang="zh-CN" b="1" dirty="0">
                <a:solidFill>
                  <a:srgbClr val="C00000"/>
                </a:solidFill>
              </a:rPr>
              <a:t>整合</a:t>
            </a:r>
            <a:r>
              <a:rPr lang="zh-CN" altLang="zh-CN" dirty="0"/>
              <a:t>子系统的问题解决得到整个系统的问题解决</a:t>
            </a:r>
            <a:endParaRPr lang="en-US" altLang="zh-CN" dirty="0"/>
          </a:p>
          <a:p>
            <a:pPr lvl="1"/>
            <a:r>
              <a:rPr lang="zh-CN" altLang="zh-CN" dirty="0"/>
              <a:t>有助于简化复杂软件系统的开发，降低软件开发复杂性，从而提高软件开发效率，确保复杂软件系统的质量。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en-US" dirty="0"/>
              <a:t>软件工程原则（</a:t>
            </a:r>
            <a:r>
              <a:rPr lang="en-US" altLang="zh-CN" dirty="0"/>
              <a:t>7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zh-CN" dirty="0"/>
              <a:t>双向追踪原则</a:t>
            </a:r>
            <a:endParaRPr lang="en-US" altLang="zh-CN" dirty="0"/>
          </a:p>
          <a:p>
            <a:pPr lvl="1"/>
            <a:r>
              <a:rPr lang="zh-CN" altLang="zh-CN" dirty="0"/>
              <a:t>当某个软件制品</a:t>
            </a:r>
            <a:r>
              <a:rPr lang="zh-CN" altLang="zh-CN" b="1" dirty="0">
                <a:solidFill>
                  <a:srgbClr val="C00000"/>
                </a:solidFill>
              </a:rPr>
              <a:t>发生变化</a:t>
            </a:r>
            <a:r>
              <a:rPr lang="zh-CN" altLang="zh-CN" dirty="0"/>
              <a:t>时，一方面要追踪这种</a:t>
            </a:r>
            <a:r>
              <a:rPr lang="zh-CN" altLang="zh-CN" b="1" dirty="0">
                <a:solidFill>
                  <a:srgbClr val="C00000"/>
                </a:solidFill>
              </a:rPr>
              <a:t>变化会对那些软件制品产生影响</a:t>
            </a:r>
            <a:r>
              <a:rPr lang="zh-CN" altLang="zh-CN" dirty="0"/>
              <a:t>，进而指导相关的开发和维护工作，此为正向追踪；另一方面要</a:t>
            </a:r>
            <a:r>
              <a:rPr lang="zh-CN" altLang="zh-CN" b="1" dirty="0">
                <a:solidFill>
                  <a:srgbClr val="C00000"/>
                </a:solidFill>
              </a:rPr>
              <a:t>追踪产生这种变化的来源</a:t>
            </a:r>
            <a:r>
              <a:rPr lang="zh-CN" altLang="zh-CN" dirty="0"/>
              <a:t>，或者说是什么因素导致了该软件制品的变化，明确软件制品发生变化的原因及其合理性，此为反向追踪。</a:t>
            </a:r>
            <a:endParaRPr lang="en-US" altLang="zh-CN" dirty="0"/>
          </a:p>
          <a:p>
            <a:pPr lvl="1"/>
            <a:r>
              <a:rPr lang="zh-CN" altLang="zh-CN" dirty="0"/>
              <a:t>有助于确保软件制品间的一致性，发现无意义的变化，并基于变化指导软件的开发和维护，确保软件质量。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en-US" dirty="0"/>
              <a:t>软件工程原则（</a:t>
            </a:r>
            <a:r>
              <a:rPr lang="en-US" altLang="zh-CN" dirty="0"/>
              <a:t>8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en-US" dirty="0"/>
              <a:t>工具辅助</a:t>
            </a:r>
            <a:endParaRPr lang="en-US" altLang="zh-CN" dirty="0"/>
          </a:p>
          <a:p>
            <a:pPr lvl="1"/>
            <a:r>
              <a:rPr lang="zh-CN" altLang="zh-CN" dirty="0"/>
              <a:t>利用软件工具来辅助软件开发和维护工作是一项行之有效的方法</a:t>
            </a:r>
            <a:endParaRPr lang="en-US" altLang="zh-CN" dirty="0"/>
          </a:p>
          <a:p>
            <a:pPr lvl="1"/>
            <a:r>
              <a:rPr lang="zh-CN" altLang="zh-CN" dirty="0"/>
              <a:t>尽可能地借助计算机工具来辅助软件开发和维护，以降低开发者和维护者的工作负担，提高软件开发和维护效率，提升软件开发及软件制品的质量</a:t>
            </a:r>
            <a:endParaRPr lang="zh-CN" altLang="en-US" dirty="0"/>
          </a:p>
        </p:txBody>
      </p:sp>
      <p:pic>
        <p:nvPicPr>
          <p:cNvPr id="5" name="图片 4" descr="图形用户界面, 应用程序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22" y="3841541"/>
            <a:ext cx="3234403" cy="2425802"/>
          </a:xfrm>
          <a:prstGeom prst="rect">
            <a:avLst/>
          </a:prstGeom>
        </p:spPr>
      </p:pic>
      <p:pic>
        <p:nvPicPr>
          <p:cNvPr id="7" name="图片 6" descr="图形用户界面, 应用程序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03" y="3841541"/>
            <a:ext cx="4284476" cy="232430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061167" y="3857806"/>
            <a:ext cx="2742211" cy="24258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</a:rPr>
              <a:t>工欲善其事必先利其器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讨论：编写程序用到的软件工程原则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在编写程序代码的过程中，你用到了哪些软件工程原则？这些软件工程原则在编程中发挥了什么作用？</a:t>
            </a:r>
          </a:p>
        </p:txBody>
      </p:sp>
      <p:pic>
        <p:nvPicPr>
          <p:cNvPr id="4" name="图片 3" descr="图标&#10;&#10;低可信度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839" y="3068960"/>
            <a:ext cx="1465835" cy="182056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622" y="3068960"/>
            <a:ext cx="8640960" cy="1764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C00000"/>
                </a:solidFill>
              </a:rPr>
              <a:t>抽象和建模、模块化、软件重用、信息隐藏、关注点分离、分而治之、双向追踪、工具辅助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软件工程产生背景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软件危机的表现及根源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软件工程基本内涵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思想、要素、目标和原则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软件工程发展历程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不同发展阶段的成果及特点</a:t>
            </a:r>
            <a:endParaRPr lang="en-US" altLang="zh-CN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软件工程教育特点</a:t>
            </a:r>
            <a:endParaRPr lang="en-US" altLang="zh-CN" dirty="0"/>
          </a:p>
          <a:p>
            <a:pPr lvl="1"/>
            <a:r>
              <a:rPr lang="zh-CN" altLang="en-US" dirty="0"/>
              <a:t>教育规范、知识体系和课程特点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1356975" y="6408738"/>
            <a:ext cx="833438" cy="365125"/>
          </a:xfrm>
        </p:spPr>
        <p:txBody>
          <a:bodyPr/>
          <a:lstStyle/>
          <a:p>
            <a:r>
              <a:rPr lang="zh-CN" altLang="en-US"/>
              <a:t>*</a:t>
            </a:r>
          </a:p>
        </p:txBody>
      </p:sp>
      <p:pic>
        <p:nvPicPr>
          <p:cNvPr id="7" name="Picture 2" descr="C:\Program Files\Microsoft Office\MEDIA\CAGCAT10\j0233018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66" y="2060848"/>
            <a:ext cx="2516388" cy="255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10054957" y="3277731"/>
            <a:ext cx="1" cy="75725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8076434" y="3102476"/>
            <a:ext cx="1" cy="75725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059201" y="3283815"/>
            <a:ext cx="1" cy="75725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241267" y="3102476"/>
            <a:ext cx="1" cy="757253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449934" y="3282496"/>
            <a:ext cx="8868" cy="794576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02618" y="3080479"/>
            <a:ext cx="0" cy="77925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右箭头 45"/>
          <p:cNvSpPr/>
          <p:nvPr/>
        </p:nvSpPr>
        <p:spPr>
          <a:xfrm>
            <a:off x="262558" y="2996952"/>
            <a:ext cx="11649044" cy="1116124"/>
          </a:xfrm>
          <a:prstGeom prst="rightArrow">
            <a:avLst/>
          </a:prstGeom>
          <a:solidFill>
            <a:srgbClr val="0070C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3.1 </a:t>
            </a:r>
            <a:r>
              <a:rPr lang="zh-CN" altLang="en-US" dirty="0"/>
              <a:t>软件工程的发展历程</a:t>
            </a:r>
          </a:p>
        </p:txBody>
      </p:sp>
      <p:sp>
        <p:nvSpPr>
          <p:cNvPr id="47" name="文本框 88"/>
          <p:cNvSpPr txBox="1"/>
          <p:nvPr/>
        </p:nvSpPr>
        <p:spPr>
          <a:xfrm>
            <a:off x="343346" y="3356992"/>
            <a:ext cx="1070077" cy="39337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kern="100" dirty="0">
                <a:solidFill>
                  <a:schemeClr val="bg1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1970</a:t>
            </a:r>
            <a:endParaRPr lang="zh-CN" altLang="en-US" kern="100" dirty="0">
              <a:solidFill>
                <a:schemeClr val="bg1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88"/>
          <p:cNvSpPr txBox="1"/>
          <p:nvPr/>
        </p:nvSpPr>
        <p:spPr>
          <a:xfrm>
            <a:off x="1909875" y="3350970"/>
            <a:ext cx="1062385" cy="37021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algn="just">
              <a:spcAft>
                <a:spcPts val="0"/>
              </a:spcAft>
              <a:defRPr kern="10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1980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文本框 88"/>
          <p:cNvSpPr txBox="1"/>
          <p:nvPr/>
        </p:nvSpPr>
        <p:spPr>
          <a:xfrm>
            <a:off x="3636021" y="3348051"/>
            <a:ext cx="1118617" cy="42556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algn="just">
              <a:spcAft>
                <a:spcPts val="0"/>
              </a:spcAft>
              <a:defRPr kern="10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1990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文本框 88"/>
          <p:cNvSpPr txBox="1"/>
          <p:nvPr/>
        </p:nvSpPr>
        <p:spPr>
          <a:xfrm>
            <a:off x="5406442" y="3335252"/>
            <a:ext cx="1331964" cy="50273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algn="just">
              <a:spcAft>
                <a:spcPts val="0"/>
              </a:spcAft>
              <a:defRPr kern="10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2000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2" name="文本框 93"/>
          <p:cNvSpPr txBox="1"/>
          <p:nvPr/>
        </p:nvSpPr>
        <p:spPr>
          <a:xfrm>
            <a:off x="262558" y="1424538"/>
            <a:ext cx="2160240" cy="1664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  <a:defRPr kern="10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瀑布模型</a:t>
            </a:r>
          </a:p>
          <a:p>
            <a:r>
              <a:rPr lang="zh-CN" altLang="en-US" dirty="0"/>
              <a:t>形式化方法</a:t>
            </a:r>
          </a:p>
          <a:p>
            <a:r>
              <a:rPr lang="zh-CN" altLang="en-US" dirty="0"/>
              <a:t>结构化方法</a:t>
            </a:r>
          </a:p>
          <a:p>
            <a:r>
              <a:rPr lang="en-US" dirty="0"/>
              <a:t>…</a:t>
            </a:r>
            <a:endParaRPr lang="zh-CN" altLang="en-US" dirty="0"/>
          </a:p>
        </p:txBody>
      </p:sp>
      <p:sp>
        <p:nvSpPr>
          <p:cNvPr id="53" name="文本框 93"/>
          <p:cNvSpPr txBox="1"/>
          <p:nvPr/>
        </p:nvSpPr>
        <p:spPr>
          <a:xfrm>
            <a:off x="1711692" y="4069531"/>
            <a:ext cx="2295282" cy="2013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  <a:defRPr kern="10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OO</a:t>
            </a:r>
            <a:r>
              <a:rPr lang="zh-CN" altLang="en-US" dirty="0"/>
              <a:t>方法</a:t>
            </a:r>
          </a:p>
          <a:p>
            <a:r>
              <a:rPr lang="zh-CN" altLang="en-US" dirty="0"/>
              <a:t>软件重用</a:t>
            </a:r>
            <a:endParaRPr lang="en-US" altLang="zh-CN" dirty="0"/>
          </a:p>
          <a:p>
            <a:r>
              <a:rPr lang="zh-CN" altLang="en-US" dirty="0"/>
              <a:t>软件工厂</a:t>
            </a:r>
          </a:p>
          <a:p>
            <a:r>
              <a:rPr lang="zh-CN" altLang="en-US" dirty="0"/>
              <a:t>标准化</a:t>
            </a:r>
            <a:endParaRPr lang="en-US" altLang="zh-CN" dirty="0"/>
          </a:p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dirty="0"/>
              <a:t>…</a:t>
            </a:r>
            <a:endParaRPr lang="zh-CN" altLang="en-US" dirty="0"/>
          </a:p>
        </p:txBody>
      </p:sp>
      <p:sp>
        <p:nvSpPr>
          <p:cNvPr id="56" name="文本框 93"/>
          <p:cNvSpPr txBox="1"/>
          <p:nvPr/>
        </p:nvSpPr>
        <p:spPr>
          <a:xfrm>
            <a:off x="3319682" y="772214"/>
            <a:ext cx="2415485" cy="2402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  <a:defRPr kern="10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软件架构</a:t>
            </a:r>
            <a:endParaRPr lang="en-US" altLang="zh-CN" dirty="0"/>
          </a:p>
          <a:p>
            <a:r>
              <a:rPr lang="zh-CN" altLang="en-US" dirty="0"/>
              <a:t>软构件</a:t>
            </a:r>
            <a:endParaRPr lang="en-US" altLang="zh-CN" dirty="0"/>
          </a:p>
          <a:p>
            <a:r>
              <a:rPr lang="zh-CN" altLang="en-US" dirty="0"/>
              <a:t>软件设计模式</a:t>
            </a:r>
          </a:p>
          <a:p>
            <a:r>
              <a:rPr lang="zh-CN" altLang="en-US" dirty="0"/>
              <a:t>软件生产线</a:t>
            </a:r>
            <a:endParaRPr lang="en-US" altLang="zh-CN" dirty="0"/>
          </a:p>
          <a:p>
            <a:r>
              <a:rPr lang="en-US" altLang="zh-CN" dirty="0"/>
              <a:t>CMM</a:t>
            </a:r>
            <a:endParaRPr lang="zh-CN" altLang="en-US" dirty="0"/>
          </a:p>
          <a:p>
            <a:r>
              <a:rPr lang="en-US" dirty="0"/>
              <a:t>……</a:t>
            </a:r>
            <a:endParaRPr lang="zh-CN" altLang="en-US" dirty="0"/>
          </a:p>
        </p:txBody>
      </p:sp>
      <p:sp>
        <p:nvSpPr>
          <p:cNvPr id="58" name="文本框 93"/>
          <p:cNvSpPr txBox="1"/>
          <p:nvPr/>
        </p:nvSpPr>
        <p:spPr>
          <a:xfrm>
            <a:off x="5116164" y="4038689"/>
            <a:ext cx="2382506" cy="2044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  <a:defRPr kern="10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模型驱动</a:t>
            </a:r>
          </a:p>
          <a:p>
            <a:r>
              <a:rPr lang="zh-CN" altLang="en-US" dirty="0"/>
              <a:t>网构软件</a:t>
            </a:r>
          </a:p>
          <a:p>
            <a:r>
              <a:rPr lang="zh-CN" altLang="en-US" dirty="0"/>
              <a:t>面向主体</a:t>
            </a:r>
            <a:endParaRPr lang="en-US" altLang="zh-CN" dirty="0"/>
          </a:p>
          <a:p>
            <a:r>
              <a:rPr lang="zh-CN" altLang="en-US" dirty="0"/>
              <a:t>敏捷方法</a:t>
            </a:r>
            <a:endParaRPr lang="en-US" altLang="zh-CN" dirty="0"/>
          </a:p>
          <a:p>
            <a:r>
              <a:rPr lang="zh-CN" altLang="en-US" dirty="0"/>
              <a:t>群体化开发</a:t>
            </a:r>
            <a:endParaRPr lang="en-US" altLang="zh-CN" dirty="0"/>
          </a:p>
          <a:p>
            <a:r>
              <a:rPr lang="en-US" dirty="0"/>
              <a:t>……</a:t>
            </a:r>
            <a:endParaRPr lang="zh-CN" altLang="en-US" dirty="0"/>
          </a:p>
        </p:txBody>
      </p:sp>
      <p:sp>
        <p:nvSpPr>
          <p:cNvPr id="60" name="文本框 93"/>
          <p:cNvSpPr txBox="1"/>
          <p:nvPr/>
        </p:nvSpPr>
        <p:spPr>
          <a:xfrm>
            <a:off x="6755722" y="747573"/>
            <a:ext cx="3348372" cy="2330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marL="342900" indent="-342900" algn="just">
              <a:spcAft>
                <a:spcPts val="0"/>
              </a:spcAft>
              <a:buFont typeface="Wingdings" panose="05000000000000000000" pitchFamily="2" charset="2"/>
              <a:buChar char="ü"/>
              <a:defRPr kern="10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自适应系统软件工程</a:t>
            </a:r>
          </a:p>
          <a:p>
            <a:r>
              <a:rPr lang="zh-CN" altLang="en-US" dirty="0"/>
              <a:t>自治系统软件工程</a:t>
            </a:r>
          </a:p>
          <a:p>
            <a:r>
              <a:rPr lang="zh-CN" altLang="en-US" dirty="0"/>
              <a:t>经验软件工程</a:t>
            </a:r>
            <a:endParaRPr lang="en-US" altLang="zh-CN" dirty="0"/>
          </a:p>
          <a:p>
            <a:r>
              <a:rPr lang="en-US" altLang="zh-CN" dirty="0">
                <a:solidFill>
                  <a:schemeClr val="tx1"/>
                </a:solidFill>
              </a:rPr>
              <a:t>DevOps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……</a:t>
            </a:r>
          </a:p>
        </p:txBody>
      </p:sp>
      <p:sp>
        <p:nvSpPr>
          <p:cNvPr id="31" name="文本框 88"/>
          <p:cNvSpPr txBox="1"/>
          <p:nvPr/>
        </p:nvSpPr>
        <p:spPr>
          <a:xfrm>
            <a:off x="7597170" y="3370514"/>
            <a:ext cx="1331964" cy="43410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algn="just">
              <a:spcAft>
                <a:spcPts val="0"/>
              </a:spcAft>
              <a:defRPr kern="10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2010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93"/>
          <p:cNvSpPr txBox="1"/>
          <p:nvPr/>
        </p:nvSpPr>
        <p:spPr>
          <a:xfrm>
            <a:off x="8676378" y="4042983"/>
            <a:ext cx="2855432" cy="1798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algn="just">
              <a:spcAft>
                <a:spcPts val="0"/>
              </a:spcAft>
              <a:defRPr kern="10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dirty="0"/>
              <a:t>智能化软件工程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……</a:t>
            </a:r>
            <a:endParaRPr lang="zh-CN" altLang="en-US" dirty="0"/>
          </a:p>
        </p:txBody>
      </p:sp>
      <p:sp>
        <p:nvSpPr>
          <p:cNvPr id="22" name="文本框 88"/>
          <p:cNvSpPr txBox="1"/>
          <p:nvPr/>
        </p:nvSpPr>
        <p:spPr>
          <a:xfrm>
            <a:off x="9438112" y="3369567"/>
            <a:ext cx="1331964" cy="43410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en-US"/>
            </a:defPPr>
            <a:lvl1pPr algn="just">
              <a:spcAft>
                <a:spcPts val="0"/>
              </a:spcAft>
              <a:defRPr kern="100">
                <a:solidFill>
                  <a:schemeClr val="tx1"/>
                </a:solidFill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2020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en-US" altLang="zh-CN" dirty="0"/>
              <a:t>20</a:t>
            </a:r>
            <a:r>
              <a:rPr lang="zh-CN" altLang="zh-CN" dirty="0"/>
              <a:t>世纪</a:t>
            </a:r>
            <a:r>
              <a:rPr lang="en-US" altLang="zh-CN" dirty="0"/>
              <a:t>50-60</a:t>
            </a:r>
            <a:r>
              <a:rPr lang="zh-CN" altLang="zh-CN" dirty="0"/>
              <a:t>年代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zh-CN" sz="2800" dirty="0"/>
              <a:t>软件系统较为简单</a:t>
            </a:r>
            <a:r>
              <a:rPr lang="zh-CN" altLang="en-US" sz="2800" dirty="0"/>
              <a:t>，</a:t>
            </a:r>
            <a:r>
              <a:rPr lang="zh-CN" altLang="zh-CN" sz="2800" dirty="0"/>
              <a:t>计算机软件与硬件结合的非常紧密</a:t>
            </a:r>
            <a:endParaRPr lang="en-US" altLang="zh-CN" sz="2800" dirty="0"/>
          </a:p>
          <a:p>
            <a:r>
              <a:rPr lang="zh-CN" altLang="zh-CN" sz="2800" dirty="0"/>
              <a:t>“</a:t>
            </a:r>
            <a:r>
              <a:rPr lang="zh-CN" altLang="zh-CN" sz="2800" dirty="0">
                <a:solidFill>
                  <a:srgbClr val="C00000"/>
                </a:solidFill>
              </a:rPr>
              <a:t>精雕细琢</a:t>
            </a:r>
            <a:r>
              <a:rPr lang="zh-CN" altLang="zh-CN" sz="2800" dirty="0"/>
              <a:t>”程序代码</a:t>
            </a:r>
            <a:r>
              <a:rPr lang="zh-CN" altLang="en-US" sz="2800" dirty="0"/>
              <a:t>，</a:t>
            </a:r>
            <a:r>
              <a:rPr lang="zh-CN" altLang="zh-CN" sz="2800" dirty="0"/>
              <a:t>以充分利用宝贵的计算资源</a:t>
            </a:r>
            <a:endParaRPr lang="en-US" altLang="zh-CN" sz="2800" dirty="0"/>
          </a:p>
          <a:p>
            <a:r>
              <a:rPr lang="zh-CN" altLang="zh-CN" sz="2800" dirty="0"/>
              <a:t>出现了</a:t>
            </a:r>
            <a:r>
              <a:rPr lang="zh-CN" altLang="zh-CN" sz="2800" dirty="0">
                <a:solidFill>
                  <a:srgbClr val="C00000"/>
                </a:solidFill>
              </a:rPr>
              <a:t>黑客文化，倡导自由</a:t>
            </a:r>
            <a:endParaRPr lang="en-US" altLang="zh-CN" sz="2800" dirty="0">
              <a:solidFill>
                <a:srgbClr val="C00000"/>
              </a:solidFill>
            </a:endParaRPr>
          </a:p>
          <a:p>
            <a:r>
              <a:rPr lang="zh-CN" altLang="en-US" sz="2800" dirty="0"/>
              <a:t>成功的案例</a:t>
            </a:r>
            <a:endParaRPr lang="en-US" altLang="zh-CN" sz="2800" dirty="0"/>
          </a:p>
          <a:p>
            <a:pPr lvl="1"/>
            <a:r>
              <a:rPr lang="en-US" altLang="zh-CN" sz="2400" dirty="0"/>
              <a:t>IBM OS/360</a:t>
            </a:r>
            <a:r>
              <a:rPr lang="zh-CN" altLang="zh-CN" sz="2400" dirty="0"/>
              <a:t>软件系统的成功研制并投入商业使用</a:t>
            </a:r>
            <a:endParaRPr lang="en-US" altLang="zh-CN" sz="2400" dirty="0"/>
          </a:p>
          <a:p>
            <a:r>
              <a:rPr lang="zh-CN" altLang="zh-CN" sz="2800" dirty="0"/>
              <a:t>出现了</a:t>
            </a:r>
            <a:r>
              <a:rPr lang="zh-CN" altLang="zh-CN" sz="2800" dirty="0">
                <a:solidFill>
                  <a:srgbClr val="C00000"/>
                </a:solidFill>
              </a:rPr>
              <a:t>高级程序设计语言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lvl="1"/>
            <a:r>
              <a:rPr lang="zh-CN" altLang="zh-CN" sz="2400" dirty="0"/>
              <a:t>如</a:t>
            </a:r>
            <a:r>
              <a:rPr lang="en-US" altLang="zh-CN" sz="2400" dirty="0"/>
              <a:t>Fortran</a:t>
            </a:r>
            <a:r>
              <a:rPr lang="zh-CN" altLang="zh-CN" sz="2400" dirty="0"/>
              <a:t>、</a:t>
            </a:r>
            <a:r>
              <a:rPr lang="en-US" altLang="zh-CN" sz="2400" dirty="0"/>
              <a:t>COBOL</a:t>
            </a:r>
            <a:r>
              <a:rPr lang="zh-CN" altLang="zh-CN" sz="2400" dirty="0"/>
              <a:t>、</a:t>
            </a:r>
            <a:r>
              <a:rPr lang="en-US" altLang="zh-CN" sz="2400" dirty="0"/>
              <a:t>LISP</a:t>
            </a:r>
            <a:r>
              <a:rPr lang="zh-CN" altLang="zh-CN" sz="2400" dirty="0"/>
              <a:t>、</a:t>
            </a:r>
            <a:r>
              <a:rPr lang="en-US" altLang="zh-CN" sz="2400" dirty="0"/>
              <a:t>ALGOR</a:t>
            </a:r>
            <a:r>
              <a:rPr lang="zh-CN" altLang="zh-CN" sz="2400" dirty="0"/>
              <a:t>等</a:t>
            </a:r>
            <a:endParaRPr lang="en-US" altLang="zh-CN" sz="2400" dirty="0"/>
          </a:p>
          <a:p>
            <a:r>
              <a:rPr lang="zh-CN" altLang="zh-CN" sz="2800" dirty="0"/>
              <a:t>这一时期的软件开发手段落后，开发效率低，质量无法保证，进而引发了</a:t>
            </a:r>
            <a:r>
              <a:rPr lang="zh-CN" altLang="zh-CN" sz="2800" dirty="0">
                <a:solidFill>
                  <a:srgbClr val="C00000"/>
                </a:solidFill>
              </a:rPr>
              <a:t>软件危机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en-US" altLang="zh-CN" dirty="0"/>
              <a:t>20</a:t>
            </a:r>
            <a:r>
              <a:rPr lang="zh-CN" altLang="zh-CN" dirty="0"/>
              <a:t>世纪</a:t>
            </a:r>
            <a:r>
              <a:rPr lang="en-US" altLang="zh-CN" dirty="0"/>
              <a:t>70</a:t>
            </a:r>
            <a:r>
              <a:rPr lang="zh-CN" altLang="zh-CN" dirty="0"/>
              <a:t>年代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zh-CN" sz="2800" dirty="0"/>
              <a:t>计算机主机的</a:t>
            </a:r>
            <a:r>
              <a:rPr lang="zh-CN" altLang="zh-CN" sz="2800" dirty="0">
                <a:solidFill>
                  <a:srgbClr val="C00000"/>
                </a:solidFill>
              </a:rPr>
              <a:t>计算能力</a:t>
            </a:r>
            <a:r>
              <a:rPr lang="zh-CN" altLang="zh-CN" sz="2800" dirty="0"/>
              <a:t>得到了很大提升</a:t>
            </a:r>
            <a:endParaRPr lang="en-US" altLang="zh-CN" sz="2800" dirty="0"/>
          </a:p>
          <a:p>
            <a:r>
              <a:rPr lang="zh-CN" altLang="zh-CN" sz="2800" dirty="0"/>
              <a:t>计算机软件朝着商业应用拓展，需要处理繁杂的事务流程</a:t>
            </a:r>
            <a:endParaRPr lang="en-US" altLang="zh-CN" sz="2800" dirty="0"/>
          </a:p>
          <a:p>
            <a:r>
              <a:rPr lang="zh-CN" altLang="zh-CN" sz="2800" dirty="0">
                <a:solidFill>
                  <a:srgbClr val="C00000"/>
                </a:solidFill>
              </a:rPr>
              <a:t>程序设计语言和程序设计方法学</a:t>
            </a:r>
            <a:r>
              <a:rPr lang="zh-CN" altLang="zh-CN" sz="2800" dirty="0"/>
              <a:t>成为研究热点</a:t>
            </a:r>
            <a:endParaRPr lang="en-US" altLang="zh-CN" sz="2800" dirty="0"/>
          </a:p>
          <a:p>
            <a:pPr lvl="1"/>
            <a:r>
              <a:rPr lang="zh-CN" altLang="zh-CN" sz="2400" dirty="0"/>
              <a:t>出现了诸如</a:t>
            </a:r>
            <a:r>
              <a:rPr lang="en-US" altLang="zh-CN" sz="2400" dirty="0"/>
              <a:t>PASCAL</a:t>
            </a:r>
            <a:r>
              <a:rPr lang="zh-CN" altLang="zh-CN" sz="2400" dirty="0"/>
              <a:t>、</a:t>
            </a:r>
            <a:r>
              <a:rPr lang="en-US" altLang="zh-CN" sz="2400" dirty="0"/>
              <a:t>C</a:t>
            </a:r>
            <a:r>
              <a:rPr lang="zh-CN" altLang="zh-CN" sz="2400" dirty="0"/>
              <a:t>、</a:t>
            </a:r>
            <a:r>
              <a:rPr lang="en-US" altLang="zh-CN" sz="2400" dirty="0"/>
              <a:t>Prolog</a:t>
            </a:r>
            <a:r>
              <a:rPr lang="zh-CN" altLang="zh-CN" sz="2400" dirty="0"/>
              <a:t>、</a:t>
            </a:r>
            <a:r>
              <a:rPr lang="en-US" altLang="zh-CN" sz="2400" dirty="0"/>
              <a:t>ML</a:t>
            </a:r>
            <a:r>
              <a:rPr lang="zh-CN" altLang="zh-CN" sz="2400" dirty="0"/>
              <a:t>等高级语言</a:t>
            </a:r>
            <a:endParaRPr lang="en-US" altLang="zh-CN" sz="2400" dirty="0"/>
          </a:p>
          <a:p>
            <a:r>
              <a:rPr lang="zh-CN" altLang="en-US" sz="2800" dirty="0"/>
              <a:t>产生了软件工程新技术</a:t>
            </a:r>
            <a:endParaRPr lang="en-US" altLang="zh-CN" sz="2800" dirty="0"/>
          </a:p>
          <a:p>
            <a:pPr lvl="1"/>
            <a:r>
              <a:rPr lang="zh-CN" altLang="zh-CN" sz="2400" dirty="0"/>
              <a:t>提出了</a:t>
            </a:r>
            <a:r>
              <a:rPr lang="zh-CN" altLang="zh-CN" sz="2400" b="1" dirty="0">
                <a:solidFill>
                  <a:srgbClr val="C00000"/>
                </a:solidFill>
              </a:rPr>
              <a:t>瀑布软件开发过程模型</a:t>
            </a:r>
            <a:r>
              <a:rPr lang="zh-CN" altLang="en-US" sz="2400" b="1" dirty="0">
                <a:solidFill>
                  <a:srgbClr val="C00000"/>
                </a:solidFill>
              </a:rPr>
              <a:t>，</a:t>
            </a:r>
            <a:r>
              <a:rPr lang="zh-CN" altLang="zh-CN" sz="2400" b="1" dirty="0">
                <a:solidFill>
                  <a:srgbClr val="C00000"/>
                </a:solidFill>
              </a:rPr>
              <a:t>结构化软件开发方法学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lvl="1"/>
            <a:r>
              <a:rPr lang="zh-CN" altLang="zh-CN" sz="2400" b="1" dirty="0">
                <a:solidFill>
                  <a:srgbClr val="C00000"/>
                </a:solidFill>
              </a:rPr>
              <a:t>形式化方法</a:t>
            </a:r>
            <a:r>
              <a:rPr lang="zh-CN" altLang="zh-CN" sz="2400" dirty="0"/>
              <a:t>（</a:t>
            </a:r>
            <a:r>
              <a:rPr lang="en-US" altLang="zh-CN" sz="2400" dirty="0"/>
              <a:t>Formal Method</a:t>
            </a:r>
            <a:r>
              <a:rPr lang="zh-CN" altLang="zh-CN" sz="2400" dirty="0"/>
              <a:t>）的研究非常活跃</a:t>
            </a:r>
          </a:p>
          <a:p>
            <a:r>
              <a:rPr lang="zh-CN" altLang="zh-CN" sz="2800" dirty="0"/>
              <a:t>研制了一些支持结构化软件开发方法学、形式化方法的</a:t>
            </a:r>
            <a:r>
              <a:rPr lang="en-US" altLang="zh-CN" sz="2800" dirty="0"/>
              <a:t>CASE</a:t>
            </a:r>
            <a:r>
              <a:rPr lang="zh-CN" altLang="zh-CN" sz="2800" dirty="0"/>
              <a:t>工具和环境</a:t>
            </a:r>
            <a:endParaRPr lang="en-US" altLang="zh-CN" sz="2800" dirty="0"/>
          </a:p>
          <a:p>
            <a:r>
              <a:rPr lang="zh-CN" altLang="zh-CN" sz="2800" dirty="0"/>
              <a:t>开始采用定量方法来指导软件开发、管理和质量保证</a:t>
            </a:r>
            <a:endParaRPr lang="zh-CN" altLang="en-US" sz="2800" dirty="0"/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en-US" altLang="zh-CN" dirty="0"/>
              <a:t>20</a:t>
            </a:r>
            <a:r>
              <a:rPr lang="zh-CN" altLang="zh-CN" dirty="0"/>
              <a:t>世纪</a:t>
            </a:r>
            <a:r>
              <a:rPr lang="en-US" altLang="zh-CN" dirty="0"/>
              <a:t>80</a:t>
            </a:r>
            <a:r>
              <a:rPr lang="zh-CN" altLang="zh-CN" dirty="0"/>
              <a:t>年代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zh-CN" dirty="0"/>
              <a:t>计算机软件的应用领域和范围不断扩大，软件数量、系统规模和复杂性不断增长</a:t>
            </a:r>
            <a:endParaRPr lang="en-US" altLang="zh-CN" dirty="0"/>
          </a:p>
          <a:p>
            <a:r>
              <a:rPr lang="zh-CN" altLang="en-US" dirty="0"/>
              <a:t>产生了</a:t>
            </a:r>
            <a:r>
              <a:rPr lang="zh-CN" altLang="zh-CN" dirty="0">
                <a:solidFill>
                  <a:srgbClr val="C00000"/>
                </a:solidFill>
              </a:rPr>
              <a:t>面向对象程序设计技术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zh-CN" dirty="0"/>
              <a:t>如</a:t>
            </a:r>
            <a:r>
              <a:rPr lang="en-US" altLang="zh-CN" dirty="0"/>
              <a:t>Smalltalk</a:t>
            </a:r>
            <a:r>
              <a:rPr lang="zh-CN" altLang="zh-CN" dirty="0"/>
              <a:t>、</a:t>
            </a:r>
            <a:r>
              <a:rPr lang="en-US" altLang="zh-CN" dirty="0"/>
              <a:t>C++</a:t>
            </a:r>
            <a:r>
              <a:rPr lang="zh-CN" altLang="zh-CN" dirty="0"/>
              <a:t>等</a:t>
            </a:r>
            <a:endParaRPr lang="en-US" altLang="zh-CN" dirty="0"/>
          </a:p>
          <a:p>
            <a:r>
              <a:rPr lang="zh-CN" altLang="en-US" dirty="0"/>
              <a:t>提出了</a:t>
            </a:r>
            <a:r>
              <a:rPr lang="en-US" altLang="zh-CN" dirty="0"/>
              <a:t>SW-CMM</a:t>
            </a:r>
            <a:r>
              <a:rPr lang="zh-CN" altLang="en-US" dirty="0"/>
              <a:t>，</a:t>
            </a:r>
            <a:r>
              <a:rPr lang="zh-CN" altLang="zh-CN" dirty="0"/>
              <a:t>即</a:t>
            </a:r>
            <a:r>
              <a:rPr lang="zh-CN" altLang="zh-CN" dirty="0">
                <a:solidFill>
                  <a:srgbClr val="C00000"/>
                </a:solidFill>
              </a:rPr>
              <a:t>软件能力成熟度模型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zh-CN" dirty="0">
                <a:solidFill>
                  <a:srgbClr val="C00000"/>
                </a:solidFill>
              </a:rPr>
              <a:t>软件重用</a:t>
            </a:r>
            <a:r>
              <a:rPr lang="zh-CN" altLang="zh-CN" dirty="0"/>
              <a:t>被视为是解决软件危机的一条现实可行途径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CASE</a:t>
            </a:r>
            <a:r>
              <a:rPr lang="zh-CN" altLang="zh-CN" dirty="0">
                <a:solidFill>
                  <a:srgbClr val="C00000"/>
                </a:solidFill>
              </a:rPr>
              <a:t>工具和环境</a:t>
            </a:r>
            <a:r>
              <a:rPr lang="zh-CN" altLang="zh-CN" dirty="0"/>
              <a:t>的研制和使用成为热点</a:t>
            </a:r>
            <a:endParaRPr lang="en-US" altLang="zh-CN" dirty="0"/>
          </a:p>
          <a:p>
            <a:r>
              <a:rPr lang="zh-CN" altLang="zh-CN" dirty="0">
                <a:solidFill>
                  <a:srgbClr val="C00000"/>
                </a:solidFill>
              </a:rPr>
              <a:t>软件工程标准化</a:t>
            </a:r>
            <a:r>
              <a:rPr lang="zh-CN" altLang="zh-CN" dirty="0">
                <a:solidFill>
                  <a:schemeClr val="tx1"/>
                </a:solidFill>
              </a:rPr>
              <a:t>工</a:t>
            </a:r>
            <a:r>
              <a:rPr lang="zh-CN" altLang="zh-CN" dirty="0"/>
              <a:t>作非常活跃，成果丰硕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</a:t>
            </a:r>
            <a:r>
              <a:rPr lang="en-US" altLang="zh-CN" dirty="0"/>
              <a:t>IBM 360 OS</a:t>
            </a:r>
            <a:r>
              <a:rPr lang="zh-CN" altLang="en-US" dirty="0"/>
              <a:t>软件开发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62" y="1098569"/>
            <a:ext cx="3744416" cy="2673513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961" y="1105476"/>
            <a:ext cx="3555475" cy="26666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522" y="1046934"/>
            <a:ext cx="2972841" cy="266660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8562" y="3928800"/>
            <a:ext cx="9217024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OS/360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超大型软件项目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(1960s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初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8830" lvl="1" indent="-34290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复杂软件：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支持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hlinkClick r:id="rId5"/>
              </a:rPr>
              <a:t>多道程序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，最多</a:t>
            </a:r>
            <a:r>
              <a:rPr lang="zh-CN" altLang="en-US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可同时运行</a:t>
            </a:r>
            <a:r>
              <a:rPr lang="en-US" altLang="zh-CN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15</a:t>
            </a:r>
            <a:r>
              <a:rPr lang="zh-CN" altLang="en-US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道程序</a:t>
            </a:r>
            <a:endParaRPr lang="en-US" altLang="zh-CN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798830" lvl="1" indent="-34290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软件工程师超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2000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人，花费超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5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亿美元，工作量超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</a:rPr>
              <a:t>5000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</a:rPr>
              <a:t>人年</a:t>
            </a:r>
            <a:endParaRPr lang="en-US" altLang="zh-CN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有史以来最可怕的软件开发泥潭</a:t>
            </a:r>
            <a:endParaRPr lang="en-US" altLang="zh-CN" sz="28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8830" lvl="1" indent="-342900"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Brooks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《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  <a:hlinkClick r:id="rId6"/>
              </a:rPr>
              <a:t>人月神话</a:t>
            </a: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》The Mythical Man-Month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、图灵奖获得者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9108" y="4043968"/>
            <a:ext cx="1883706" cy="2326187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en-US" altLang="zh-CN" dirty="0"/>
              <a:t>20</a:t>
            </a:r>
            <a:r>
              <a:rPr lang="zh-CN" altLang="zh-CN" dirty="0"/>
              <a:t>世纪</a:t>
            </a:r>
            <a:r>
              <a:rPr lang="en-US" altLang="zh-CN" dirty="0"/>
              <a:t>90</a:t>
            </a:r>
            <a:r>
              <a:rPr lang="zh-CN" altLang="zh-CN" dirty="0"/>
              <a:t>年代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zh-CN" dirty="0"/>
              <a:t>局域计算环境开始流行，互联网应用开始出现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OOP</a:t>
            </a:r>
            <a:r>
              <a:rPr lang="zh-CN" altLang="zh-CN" dirty="0">
                <a:solidFill>
                  <a:srgbClr val="C00000"/>
                </a:solidFill>
              </a:rPr>
              <a:t>技术</a:t>
            </a:r>
            <a:r>
              <a:rPr lang="zh-CN" altLang="zh-CN" dirty="0"/>
              <a:t>趋于成熟，</a:t>
            </a:r>
            <a:r>
              <a:rPr lang="zh-CN" altLang="zh-CN" dirty="0">
                <a:solidFill>
                  <a:srgbClr val="C00000"/>
                </a:solidFill>
              </a:rPr>
              <a:t>面向对象分析和设计方法学</a:t>
            </a:r>
            <a:r>
              <a:rPr lang="zh-CN" altLang="zh-CN" dirty="0"/>
              <a:t>的研究非常活跃，逐步形成系统化的面向对象软件工程</a:t>
            </a:r>
            <a:endParaRPr lang="en-US" altLang="zh-CN" dirty="0"/>
          </a:p>
          <a:p>
            <a:pPr lvl="1"/>
            <a:r>
              <a:rPr lang="zh-CN" altLang="zh-CN" dirty="0"/>
              <a:t>制定</a:t>
            </a:r>
            <a:r>
              <a:rPr lang="zh-CN" altLang="zh-CN" b="1" dirty="0">
                <a:solidFill>
                  <a:srgbClr val="C00000"/>
                </a:solidFill>
              </a:rPr>
              <a:t>面向对象建模语言</a:t>
            </a:r>
            <a:r>
              <a:rPr lang="en-US" altLang="zh-CN" b="1" dirty="0">
                <a:solidFill>
                  <a:srgbClr val="C00000"/>
                </a:solidFill>
              </a:rPr>
              <a:t>UML</a:t>
            </a:r>
            <a:r>
              <a:rPr lang="zh-CN" altLang="zh-CN" dirty="0"/>
              <a:t>，产生了统一软件开发过程</a:t>
            </a:r>
            <a:r>
              <a:rPr lang="en-US" altLang="zh-CN" dirty="0"/>
              <a:t>RUP</a:t>
            </a:r>
          </a:p>
          <a:p>
            <a:r>
              <a:rPr lang="zh-CN" altLang="zh-CN" dirty="0">
                <a:solidFill>
                  <a:srgbClr val="C00000"/>
                </a:solidFill>
              </a:rPr>
              <a:t>软构件技术</a:t>
            </a:r>
            <a:r>
              <a:rPr lang="zh-CN" altLang="zh-CN" dirty="0"/>
              <a:t>得到了快速发展，萌生了</a:t>
            </a:r>
            <a:r>
              <a:rPr lang="zh-CN" altLang="zh-CN" dirty="0">
                <a:solidFill>
                  <a:srgbClr val="C00000"/>
                </a:solidFill>
              </a:rPr>
              <a:t>软件体系结构和软件设计模式</a:t>
            </a:r>
            <a:r>
              <a:rPr lang="zh-CN" altLang="zh-CN" dirty="0"/>
              <a:t>的研究与实践</a:t>
            </a:r>
            <a:endParaRPr lang="en-US" altLang="zh-CN" dirty="0"/>
          </a:p>
          <a:p>
            <a:r>
              <a:rPr lang="zh-CN" altLang="zh-CN" dirty="0">
                <a:solidFill>
                  <a:srgbClr val="C00000"/>
                </a:solidFill>
              </a:rPr>
              <a:t>开源软件及技术</a:t>
            </a:r>
            <a:r>
              <a:rPr lang="zh-CN" altLang="zh-CN" dirty="0"/>
              <a:t>开始出现</a:t>
            </a:r>
            <a:endParaRPr lang="en-US" altLang="zh-CN" dirty="0"/>
          </a:p>
          <a:p>
            <a:r>
              <a:rPr lang="zh-CN" altLang="zh-CN" dirty="0"/>
              <a:t>人机交互技术取得长足进步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en-US" altLang="zh-CN" dirty="0"/>
              <a:t>21</a:t>
            </a:r>
            <a:r>
              <a:rPr lang="zh-CN" altLang="zh-CN" dirty="0"/>
              <a:t>世纪前十年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zh-CN" dirty="0"/>
              <a:t>互联网技术日趋成熟，信息技术快速发展，软件数量不断增长，越来越多的软件部署在互联网上运行并提供服务</a:t>
            </a:r>
            <a:endParaRPr lang="en-US" altLang="zh-CN" dirty="0"/>
          </a:p>
          <a:p>
            <a:r>
              <a:rPr lang="zh-CN" altLang="zh-CN" dirty="0"/>
              <a:t>产生了</a:t>
            </a:r>
            <a:r>
              <a:rPr lang="zh-CN" altLang="zh-CN" dirty="0">
                <a:solidFill>
                  <a:srgbClr val="C00000"/>
                </a:solidFill>
              </a:rPr>
              <a:t>网构软件技术、自适应软件工程、可信软件技术</a:t>
            </a:r>
            <a:r>
              <a:rPr lang="zh-CN" altLang="en-US" dirty="0"/>
              <a:t>、</a:t>
            </a:r>
            <a:r>
              <a:rPr lang="zh-CN" altLang="zh-CN" dirty="0"/>
              <a:t>面向主体软件工程等</a:t>
            </a:r>
            <a:endParaRPr lang="zh-CN" altLang="en-US" dirty="0"/>
          </a:p>
          <a:p>
            <a:r>
              <a:rPr lang="zh-CN" altLang="zh-CN" dirty="0">
                <a:solidFill>
                  <a:srgbClr val="C00000"/>
                </a:solidFill>
              </a:rPr>
              <a:t>群体化软件开发技术</a:t>
            </a:r>
            <a:r>
              <a:rPr lang="zh-CN" altLang="zh-CN" dirty="0"/>
              <a:t>在开源软件开发实践中广泛应用</a:t>
            </a:r>
            <a:endParaRPr lang="en-US" altLang="zh-CN" dirty="0"/>
          </a:p>
          <a:p>
            <a:r>
              <a:rPr lang="zh-CN" altLang="zh-CN" dirty="0"/>
              <a:t>面向服务软件工程</a:t>
            </a:r>
            <a:r>
              <a:rPr lang="zh-CN" altLang="en-US" dirty="0"/>
              <a:t>的研究与实践</a:t>
            </a:r>
            <a:endParaRPr lang="en-US" altLang="zh-CN" dirty="0"/>
          </a:p>
          <a:p>
            <a:r>
              <a:rPr lang="zh-CN" altLang="zh-CN" dirty="0">
                <a:solidFill>
                  <a:srgbClr val="C00000"/>
                </a:solidFill>
              </a:rPr>
              <a:t>敏捷开发方法</a:t>
            </a:r>
            <a:r>
              <a:rPr lang="zh-CN" altLang="zh-CN" dirty="0"/>
              <a:t>的在软件开发中的应用</a:t>
            </a:r>
            <a:endParaRPr lang="en-US" altLang="zh-CN" dirty="0"/>
          </a:p>
          <a:p>
            <a:r>
              <a:rPr lang="zh-CN" altLang="zh-CN" dirty="0"/>
              <a:t>模型驱动软件开发技术的研究与应用</a:t>
            </a:r>
            <a:endParaRPr lang="en-US" altLang="zh-CN" dirty="0"/>
          </a:p>
          <a:p>
            <a:r>
              <a:rPr lang="zh-CN" altLang="zh-CN" dirty="0">
                <a:solidFill>
                  <a:srgbClr val="C00000"/>
                </a:solidFill>
              </a:rPr>
              <a:t>软件可信技术</a:t>
            </a:r>
            <a:r>
              <a:rPr lang="zh-CN" altLang="zh-CN" dirty="0"/>
              <a:t>的研究与实践非常活跃</a:t>
            </a:r>
            <a:endParaRPr lang="en-US" altLang="zh-CN" dirty="0"/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en-US" dirty="0"/>
              <a:t>近</a:t>
            </a:r>
            <a:r>
              <a:rPr lang="zh-CN" altLang="zh-CN" dirty="0"/>
              <a:t>十年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zh-CN" dirty="0"/>
              <a:t>移动互联网得到了快速发展，应用软件需求激增，信息系统的</a:t>
            </a:r>
            <a:r>
              <a:rPr lang="zh-CN" altLang="zh-CN" dirty="0">
                <a:solidFill>
                  <a:srgbClr val="C00000"/>
                </a:solidFill>
              </a:rPr>
              <a:t>人机物融合</a:t>
            </a:r>
            <a:r>
              <a:rPr lang="zh-CN" altLang="zh-CN" dirty="0"/>
              <a:t>趋势日趋突出</a:t>
            </a:r>
            <a:endParaRPr lang="en-US" altLang="zh-CN" dirty="0"/>
          </a:p>
          <a:p>
            <a:r>
              <a:rPr lang="zh-CN" altLang="zh-CN" dirty="0"/>
              <a:t>人类正进入到软件定义一切的时代，从而对软件开发和运维提出了严峻的挑战</a:t>
            </a:r>
            <a:endParaRPr lang="en-US" altLang="zh-CN" dirty="0"/>
          </a:p>
          <a:p>
            <a:r>
              <a:rPr lang="zh-CN" altLang="zh-CN" dirty="0"/>
              <a:t>越来越多的企业和个人参与</a:t>
            </a:r>
            <a:r>
              <a:rPr lang="zh-CN" altLang="zh-CN" dirty="0">
                <a:solidFill>
                  <a:srgbClr val="C00000"/>
                </a:solidFill>
              </a:rPr>
              <a:t>开源软件实践</a:t>
            </a:r>
            <a:r>
              <a:rPr lang="zh-CN" altLang="zh-CN" dirty="0"/>
              <a:t>，涌现形成了规模极为庞大的</a:t>
            </a:r>
            <a:r>
              <a:rPr lang="zh-CN" altLang="zh-CN" dirty="0">
                <a:solidFill>
                  <a:srgbClr val="C00000"/>
                </a:solidFill>
              </a:rPr>
              <a:t>开源软件生态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DevOps</a:t>
            </a:r>
            <a:r>
              <a:rPr lang="zh-CN" altLang="zh-CN" dirty="0">
                <a:solidFill>
                  <a:srgbClr val="C00000"/>
                </a:solidFill>
              </a:rPr>
              <a:t>方法</a:t>
            </a:r>
            <a:r>
              <a:rPr lang="zh-CN" altLang="zh-CN" dirty="0"/>
              <a:t>在软件产业界和软件开发实践中的广泛应用</a:t>
            </a:r>
            <a:endParaRPr lang="en-US" altLang="zh-CN" dirty="0"/>
          </a:p>
          <a:p>
            <a:r>
              <a:rPr lang="zh-CN" altLang="zh-CN" dirty="0">
                <a:solidFill>
                  <a:srgbClr val="C00000"/>
                </a:solidFill>
              </a:rPr>
              <a:t>智能化软件开发</a:t>
            </a:r>
            <a:r>
              <a:rPr lang="zh-CN" altLang="zh-CN" dirty="0"/>
              <a:t>技术研究活跃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我国软件工程发展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zh-CN" dirty="0"/>
              <a:t>起步于</a:t>
            </a:r>
            <a:r>
              <a:rPr lang="en-US" altLang="zh-CN" dirty="0"/>
              <a:t>1980</a:t>
            </a:r>
            <a:r>
              <a:rPr lang="zh-CN" altLang="zh-CN" dirty="0"/>
              <a:t>年前后</a:t>
            </a:r>
            <a:r>
              <a:rPr lang="zh-CN" altLang="en-US" dirty="0"/>
              <a:t>，</a:t>
            </a:r>
            <a:r>
              <a:rPr lang="zh-CN" altLang="zh-CN" dirty="0"/>
              <a:t>过去四十多年取得了长足的进步</a:t>
            </a:r>
            <a:endParaRPr lang="en-US" altLang="zh-CN" dirty="0"/>
          </a:p>
          <a:p>
            <a:pPr lvl="1"/>
            <a:r>
              <a:rPr lang="en-US" altLang="zh-CN" dirty="0"/>
              <a:t>1980s</a:t>
            </a:r>
            <a:r>
              <a:rPr lang="zh-CN" altLang="en-US" dirty="0"/>
              <a:t>，</a:t>
            </a:r>
            <a:r>
              <a:rPr lang="zh-CN" altLang="zh-CN" dirty="0"/>
              <a:t>软件自动化开发和形式验证</a:t>
            </a:r>
            <a:endParaRPr lang="en-US" altLang="zh-CN" dirty="0"/>
          </a:p>
          <a:p>
            <a:pPr lvl="1"/>
            <a:r>
              <a:rPr lang="en-US" altLang="zh-CN" dirty="0"/>
              <a:t>1980s</a:t>
            </a:r>
            <a:r>
              <a:rPr lang="zh-CN" altLang="en-US" dirty="0"/>
              <a:t>，</a:t>
            </a:r>
            <a:r>
              <a:rPr lang="zh-CN" altLang="zh-CN" dirty="0"/>
              <a:t>软件开发方法学和</a:t>
            </a:r>
            <a:r>
              <a:rPr lang="en-US" altLang="zh-CN" dirty="0"/>
              <a:t>CASE</a:t>
            </a:r>
            <a:r>
              <a:rPr lang="zh-CN" altLang="zh-CN" dirty="0"/>
              <a:t>工具及集成环境</a:t>
            </a:r>
            <a:endParaRPr lang="en-US" altLang="zh-CN" dirty="0"/>
          </a:p>
          <a:p>
            <a:pPr lvl="1"/>
            <a:r>
              <a:rPr lang="en-US" altLang="zh-CN" dirty="0"/>
              <a:t>21</a:t>
            </a:r>
            <a:r>
              <a:rPr lang="zh-CN" altLang="zh-CN" dirty="0"/>
              <a:t>世纪</a:t>
            </a:r>
            <a:r>
              <a:rPr lang="zh-CN" altLang="en-US" dirty="0"/>
              <a:t>初期，</a:t>
            </a:r>
            <a:r>
              <a:rPr lang="zh-CN" altLang="zh-CN" dirty="0"/>
              <a:t>网构软件技术</a:t>
            </a:r>
          </a:p>
          <a:p>
            <a:pPr lvl="1"/>
            <a:r>
              <a:rPr lang="en-US" altLang="zh-CN" dirty="0"/>
              <a:t>21</a:t>
            </a:r>
            <a:r>
              <a:rPr lang="zh-CN" altLang="zh-CN" dirty="0"/>
              <a:t>世纪</a:t>
            </a:r>
            <a:r>
              <a:rPr lang="zh-CN" altLang="en-US" dirty="0"/>
              <a:t>以来 ，</a:t>
            </a:r>
            <a:r>
              <a:rPr lang="zh-CN" altLang="zh-CN" dirty="0"/>
              <a:t>可信软件技术</a:t>
            </a:r>
            <a:endParaRPr lang="en-US" altLang="zh-CN" dirty="0"/>
          </a:p>
          <a:p>
            <a:pPr lvl="1"/>
            <a:r>
              <a:rPr lang="zh-CN" altLang="en-US" dirty="0"/>
              <a:t>近</a:t>
            </a:r>
            <a:r>
              <a:rPr lang="en-US" altLang="zh-CN" dirty="0"/>
              <a:t>10</a:t>
            </a:r>
            <a:r>
              <a:rPr lang="zh-CN" altLang="en-US" dirty="0"/>
              <a:t>多年来，</a:t>
            </a:r>
            <a:r>
              <a:rPr lang="zh-CN" altLang="zh-CN" dirty="0"/>
              <a:t>开源软件研究与实践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软件工程发展的时代特点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zh-CN" dirty="0"/>
              <a:t>与时代的</a:t>
            </a:r>
            <a:r>
              <a:rPr lang="zh-CN" altLang="zh-CN" b="1" dirty="0">
                <a:solidFill>
                  <a:srgbClr val="C00000"/>
                </a:solidFill>
              </a:rPr>
              <a:t>计算技术和信息技术</a:t>
            </a:r>
            <a:r>
              <a:rPr lang="zh-CN" altLang="zh-CN" dirty="0"/>
              <a:t>的发展有着紧密的联系</a:t>
            </a:r>
            <a:endParaRPr lang="en-US" altLang="zh-CN" dirty="0"/>
          </a:p>
          <a:p>
            <a:r>
              <a:rPr lang="zh-CN" altLang="zh-CN" dirty="0"/>
              <a:t>从</a:t>
            </a:r>
            <a:r>
              <a:rPr lang="en-US" altLang="zh-CN" dirty="0"/>
              <a:t>20</a:t>
            </a:r>
            <a:r>
              <a:rPr lang="zh-CN" altLang="zh-CN" dirty="0"/>
              <a:t>世纪</a:t>
            </a:r>
            <a:r>
              <a:rPr lang="en-US" altLang="zh-CN" dirty="0"/>
              <a:t>60</a:t>
            </a:r>
            <a:r>
              <a:rPr lang="zh-CN" altLang="zh-CN" dirty="0"/>
              <a:t>年代到</a:t>
            </a:r>
            <a:r>
              <a:rPr lang="en-US" altLang="zh-CN" dirty="0"/>
              <a:t>80</a:t>
            </a:r>
            <a:r>
              <a:rPr lang="zh-CN" altLang="zh-CN" dirty="0"/>
              <a:t>年代中后期，部署和运行在</a:t>
            </a:r>
            <a:r>
              <a:rPr lang="zh-CN" altLang="zh-CN" b="1" dirty="0">
                <a:solidFill>
                  <a:srgbClr val="C00000"/>
                </a:solidFill>
              </a:rPr>
              <a:t>单机或主机</a:t>
            </a:r>
            <a:r>
              <a:rPr lang="zh-CN" altLang="zh-CN" dirty="0"/>
              <a:t>上</a:t>
            </a:r>
            <a:endParaRPr lang="en-US" altLang="zh-CN" dirty="0"/>
          </a:p>
          <a:p>
            <a:r>
              <a:rPr lang="zh-CN" altLang="zh-CN" dirty="0"/>
              <a:t>从</a:t>
            </a:r>
            <a:r>
              <a:rPr lang="en-US" altLang="zh-CN" dirty="0"/>
              <a:t>20</a:t>
            </a:r>
            <a:r>
              <a:rPr lang="zh-CN" altLang="zh-CN" dirty="0"/>
              <a:t>世纪</a:t>
            </a:r>
            <a:r>
              <a:rPr lang="en-US" altLang="zh-CN" dirty="0"/>
              <a:t>80</a:t>
            </a:r>
            <a:r>
              <a:rPr lang="zh-CN" altLang="zh-CN" dirty="0"/>
              <a:t>中后期到</a:t>
            </a:r>
            <a:r>
              <a:rPr lang="en-US" altLang="zh-CN" dirty="0"/>
              <a:t>90</a:t>
            </a:r>
            <a:r>
              <a:rPr lang="zh-CN" altLang="zh-CN" dirty="0"/>
              <a:t>年代，</a:t>
            </a:r>
            <a:r>
              <a:rPr lang="zh-CN" altLang="zh-CN" b="1" dirty="0">
                <a:solidFill>
                  <a:srgbClr val="C00000"/>
                </a:solidFill>
              </a:rPr>
              <a:t>个人计算机和局域网</a:t>
            </a:r>
            <a:r>
              <a:rPr lang="zh-CN" altLang="zh-CN" dirty="0"/>
              <a:t>的出现</a:t>
            </a:r>
            <a:endParaRPr lang="en-US" altLang="zh-CN" dirty="0"/>
          </a:p>
          <a:p>
            <a:r>
              <a:rPr lang="zh-CN" altLang="zh-CN" dirty="0"/>
              <a:t>进入</a:t>
            </a:r>
            <a:r>
              <a:rPr lang="en-US" altLang="zh-CN" dirty="0"/>
              <a:t>21</a:t>
            </a:r>
            <a:r>
              <a:rPr lang="zh-CN" altLang="zh-CN" dirty="0"/>
              <a:t>世纪，随着</a:t>
            </a:r>
            <a:r>
              <a:rPr lang="zh-CN" altLang="zh-CN" b="1" dirty="0">
                <a:solidFill>
                  <a:srgbClr val="C00000"/>
                </a:solidFill>
              </a:rPr>
              <a:t>互联网</a:t>
            </a:r>
            <a:r>
              <a:rPr lang="zh-CN" altLang="zh-CN" dirty="0"/>
              <a:t>应用的不断普及，更多的软件系统部署和运行在动态、难控和不确定的互联网环境上</a:t>
            </a:r>
            <a:endParaRPr lang="en-US" altLang="zh-CN" dirty="0"/>
          </a:p>
          <a:p>
            <a:r>
              <a:rPr lang="en-US" altLang="zh-CN" dirty="0"/>
              <a:t>2010</a:t>
            </a:r>
            <a:r>
              <a:rPr lang="zh-CN" altLang="zh-CN" dirty="0"/>
              <a:t>年以来，随着泛</a:t>
            </a:r>
            <a:r>
              <a:rPr lang="zh-CN" altLang="zh-CN" b="1" dirty="0">
                <a:solidFill>
                  <a:srgbClr val="C00000"/>
                </a:solidFill>
              </a:rPr>
              <a:t>在计算环境和移动互联网</a:t>
            </a:r>
            <a:r>
              <a:rPr lang="zh-CN" altLang="zh-CN" dirty="0"/>
              <a:t>应用的不断普及，信息系统的人机物融合特征日益突出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en-US" dirty="0"/>
              <a:t>软件工程发展的技术特点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zh-CN" dirty="0"/>
              <a:t>软件</a:t>
            </a:r>
            <a:r>
              <a:rPr lang="zh-CN" altLang="zh-CN" dirty="0">
                <a:solidFill>
                  <a:srgbClr val="C00000"/>
                </a:solidFill>
              </a:rPr>
              <a:t>抽象的层次</a:t>
            </a:r>
            <a:r>
              <a:rPr lang="zh-CN" altLang="zh-CN" dirty="0"/>
              <a:t>越来越高</a:t>
            </a:r>
            <a:endParaRPr lang="en-US" altLang="zh-CN" dirty="0"/>
          </a:p>
          <a:p>
            <a:pPr lvl="1"/>
            <a:r>
              <a:rPr lang="zh-CN" altLang="en-US" dirty="0"/>
              <a:t>二进制编码、结构化编程、结构化开发方法学、面向对象编程、面向对象开发方法学</a:t>
            </a:r>
            <a:r>
              <a:rPr lang="en-US" altLang="zh-CN" dirty="0"/>
              <a:t>,……</a:t>
            </a:r>
          </a:p>
          <a:p>
            <a:r>
              <a:rPr lang="zh-CN" altLang="zh-CN" dirty="0"/>
              <a:t>软件</a:t>
            </a:r>
            <a:r>
              <a:rPr lang="zh-CN" altLang="zh-CN" dirty="0">
                <a:solidFill>
                  <a:srgbClr val="C00000"/>
                </a:solidFill>
              </a:rPr>
              <a:t>重用的粒度</a:t>
            </a:r>
            <a:r>
              <a:rPr lang="zh-CN" altLang="zh-CN" dirty="0"/>
              <a:t>越来越大</a:t>
            </a:r>
            <a:endParaRPr lang="en-US" altLang="zh-CN" dirty="0"/>
          </a:p>
          <a:p>
            <a:pPr lvl="1"/>
            <a:r>
              <a:rPr lang="zh-CN" altLang="zh-CN" dirty="0"/>
              <a:t>函数和过程</a:t>
            </a:r>
            <a:r>
              <a:rPr lang="zh-CN" altLang="en-US" dirty="0"/>
              <a:t>，类，构件，开源软件，</a:t>
            </a:r>
            <a:r>
              <a:rPr lang="en-US" altLang="zh-CN" dirty="0"/>
              <a:t>……</a:t>
            </a:r>
          </a:p>
          <a:p>
            <a:r>
              <a:rPr lang="zh-CN" altLang="zh-CN" dirty="0">
                <a:solidFill>
                  <a:srgbClr val="C00000"/>
                </a:solidFill>
              </a:rPr>
              <a:t>软件开发理念</a:t>
            </a:r>
            <a:r>
              <a:rPr lang="zh-CN" altLang="zh-CN" dirty="0"/>
              <a:t>的</a:t>
            </a:r>
            <a:r>
              <a:rPr lang="zh-CN" altLang="en-US" dirty="0"/>
              <a:t>不断</a:t>
            </a:r>
            <a:r>
              <a:rPr lang="zh-CN" altLang="zh-CN" dirty="0"/>
              <a:t>变化</a:t>
            </a:r>
            <a:endParaRPr lang="en-US" altLang="zh-CN" dirty="0"/>
          </a:p>
          <a:p>
            <a:pPr lvl="1"/>
            <a:r>
              <a:rPr lang="zh-CN" altLang="zh-CN" dirty="0"/>
              <a:t>以文档为中心与以代码为中心</a:t>
            </a:r>
            <a:endParaRPr lang="en-US" altLang="zh-CN" dirty="0"/>
          </a:p>
          <a:p>
            <a:pPr lvl="1"/>
            <a:r>
              <a:rPr lang="zh-CN" altLang="zh-CN" dirty="0"/>
              <a:t>从个体、团队到群体的开发组织</a:t>
            </a:r>
            <a:endParaRPr lang="en-US" altLang="zh-CN" dirty="0"/>
          </a:p>
          <a:p>
            <a:pPr lvl="1"/>
            <a:r>
              <a:rPr lang="zh-CN" altLang="zh-CN" dirty="0"/>
              <a:t>从还原论到演化论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软件工程的多学科交叉</a:t>
            </a:r>
          </a:p>
        </p:txBody>
      </p:sp>
      <p:sp>
        <p:nvSpPr>
          <p:cNvPr id="4" name="椭圆 3"/>
          <p:cNvSpPr/>
          <p:nvPr/>
        </p:nvSpPr>
        <p:spPr>
          <a:xfrm>
            <a:off x="2689882" y="2626973"/>
            <a:ext cx="2304256" cy="226825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C00000"/>
                </a:solidFill>
              </a:rPr>
              <a:t>软件</a:t>
            </a:r>
            <a:endParaRPr lang="en-US" altLang="zh-CN" sz="3200" dirty="0">
              <a:solidFill>
                <a:srgbClr val="C00000"/>
              </a:solidFill>
            </a:endParaRPr>
          </a:p>
          <a:p>
            <a:pPr algn="ctr"/>
            <a:r>
              <a:rPr lang="zh-CN" altLang="en-US" sz="3200" dirty="0">
                <a:solidFill>
                  <a:srgbClr val="C00000"/>
                </a:solidFill>
              </a:rPr>
              <a:t>工程</a:t>
            </a:r>
          </a:p>
        </p:txBody>
      </p:sp>
      <p:sp>
        <p:nvSpPr>
          <p:cNvPr id="5" name="椭圆 4"/>
          <p:cNvSpPr/>
          <p:nvPr/>
        </p:nvSpPr>
        <p:spPr>
          <a:xfrm>
            <a:off x="941054" y="3707518"/>
            <a:ext cx="2198104" cy="131955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人工智能</a:t>
            </a:r>
          </a:p>
        </p:txBody>
      </p:sp>
      <p:sp>
        <p:nvSpPr>
          <p:cNvPr id="7" name="椭圆 6"/>
          <p:cNvSpPr/>
          <p:nvPr/>
        </p:nvSpPr>
        <p:spPr>
          <a:xfrm rot="20570806">
            <a:off x="3980920" y="1920560"/>
            <a:ext cx="2609930" cy="114912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数据科学</a:t>
            </a:r>
          </a:p>
        </p:txBody>
      </p:sp>
      <p:sp>
        <p:nvSpPr>
          <p:cNvPr id="10" name="椭圆 9"/>
          <p:cNvSpPr/>
          <p:nvPr/>
        </p:nvSpPr>
        <p:spPr>
          <a:xfrm>
            <a:off x="556639" y="2319708"/>
            <a:ext cx="2566840" cy="135768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复杂性科学</a:t>
            </a:r>
          </a:p>
        </p:txBody>
      </p:sp>
      <p:sp>
        <p:nvSpPr>
          <p:cNvPr id="11" name="矩形 10"/>
          <p:cNvSpPr/>
          <p:nvPr/>
        </p:nvSpPr>
        <p:spPr>
          <a:xfrm>
            <a:off x="7643378" y="2447993"/>
            <a:ext cx="4284476" cy="2392901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认识大型复杂软件系统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揭示和解释内在的机理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指导方法的研究与实践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……..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209536" y="4789481"/>
            <a:ext cx="2678450" cy="125315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计算机科学与技术</a:t>
            </a:r>
          </a:p>
        </p:txBody>
      </p:sp>
      <p:sp>
        <p:nvSpPr>
          <p:cNvPr id="16" name="椭圆 15"/>
          <p:cNvSpPr/>
          <p:nvPr/>
        </p:nvSpPr>
        <p:spPr>
          <a:xfrm>
            <a:off x="2607991" y="1162678"/>
            <a:ext cx="1674632" cy="1726247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认知和社会科学</a:t>
            </a:r>
          </a:p>
        </p:txBody>
      </p:sp>
      <p:sp>
        <p:nvSpPr>
          <p:cNvPr id="18" name="椭圆 17"/>
          <p:cNvSpPr/>
          <p:nvPr/>
        </p:nvSpPr>
        <p:spPr>
          <a:xfrm>
            <a:off x="4497134" y="4183038"/>
            <a:ext cx="2672128" cy="116643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工程和管理科学</a:t>
            </a:r>
          </a:p>
        </p:txBody>
      </p:sp>
      <p:sp>
        <p:nvSpPr>
          <p:cNvPr id="20" name="椭圆 19"/>
          <p:cNvSpPr/>
          <p:nvPr/>
        </p:nvSpPr>
        <p:spPr>
          <a:xfrm rot="21104802">
            <a:off x="4434080" y="3045909"/>
            <a:ext cx="2575470" cy="1149126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数学</a:t>
            </a: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软件工程的变与不变</a:t>
            </a:r>
          </a:p>
        </p:txBody>
      </p:sp>
      <p:sp>
        <p:nvSpPr>
          <p:cNvPr id="5" name="矩形 4"/>
          <p:cNvSpPr/>
          <p:nvPr/>
        </p:nvSpPr>
        <p:spPr>
          <a:xfrm>
            <a:off x="406574" y="1154650"/>
            <a:ext cx="4644516" cy="414655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457200" lvl="0" indent="-457200" algn="just"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913130" lvl="1" indent="-457200" algn="just"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软件危机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913130" lvl="1" indent="-457200" algn="just">
              <a:buClrTx/>
              <a:buSzTx/>
              <a:buFont typeface="Wingdings" panose="05000000000000000000" pitchFamily="2" charset="2"/>
              <a:buChar char="ü"/>
            </a:pP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基本原则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913130" lvl="1" indent="-4572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软件重用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913130" lvl="1" indent="-4572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模块化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913130" lvl="1" indent="-4572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问题分解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913130" lvl="1" indent="-457200" algn="just">
              <a:buFont typeface="Wingdings" panose="05000000000000000000" pitchFamily="2" charset="2"/>
              <a:buChar char="ü"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….</a:t>
            </a:r>
          </a:p>
          <a:p>
            <a:pPr marL="457200" lvl="0" indent="-457200" algn="just">
              <a:buClrTx/>
              <a:buSzTx/>
              <a:buFont typeface="Wingdings" panose="05000000000000000000" pitchFamily="2" charset="2"/>
              <a:buChar char="p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2618" y="5553234"/>
            <a:ext cx="3060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823398" y="5553235"/>
            <a:ext cx="3060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变</a:t>
            </a:r>
          </a:p>
        </p:txBody>
      </p:sp>
      <p:sp>
        <p:nvSpPr>
          <p:cNvPr id="10" name="矩形 9"/>
          <p:cNvSpPr/>
          <p:nvPr/>
        </p:nvSpPr>
        <p:spPr>
          <a:xfrm>
            <a:off x="7247334" y="1154649"/>
            <a:ext cx="4212468" cy="414655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457200" indent="-457200" algn="just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对软件的理解和认识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913130" lvl="1" indent="-4572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社会技术视点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indent="-457200" algn="just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学科交叉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913130" lvl="1" indent="-4572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交叉更多的学科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indent="-457200" algn="just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方法和手段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913130" lvl="1" indent="-4572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敏捷方法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913130" lvl="1" indent="-4572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群体化开发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913130" lvl="1" indent="-457200" algn="just">
              <a:buFont typeface="Wingdings" panose="05000000000000000000" pitchFamily="2" charset="2"/>
              <a:buChar char="ü"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….</a:t>
            </a:r>
          </a:p>
          <a:p>
            <a:pPr marL="457200" indent="-457200" algn="just">
              <a:buFont typeface="Wingdings" panose="05000000000000000000" pitchFamily="2" charset="2"/>
              <a:buChar char="p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软件工程产生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软件危机的表现及根源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软件工程概念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思想、要素、原则和目标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软件开发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软件创作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+ 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软件生产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软件工程发展</a:t>
            </a: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发展历程及特点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软件工程教育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教育规范和知识体系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1356975" y="6408738"/>
            <a:ext cx="833438" cy="365125"/>
          </a:xfrm>
        </p:spPr>
        <p:txBody>
          <a:bodyPr/>
          <a:lstStyle/>
          <a:p>
            <a:r>
              <a:rPr lang="zh-CN" altLang="en-US"/>
              <a:t>*</a:t>
            </a:r>
          </a:p>
        </p:txBody>
      </p:sp>
      <p:pic>
        <p:nvPicPr>
          <p:cNvPr id="7" name="Picture 2" descr="C:\Program Files\Microsoft Office\MEDIA\CAGCAT10\j0233018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466" y="2060848"/>
            <a:ext cx="2516388" cy="255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软件工程师的培养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zh-CN" dirty="0"/>
              <a:t>领域和需求分析工程师</a:t>
            </a:r>
            <a:endParaRPr lang="en-US" altLang="zh-CN" dirty="0"/>
          </a:p>
          <a:p>
            <a:r>
              <a:rPr lang="zh-CN" altLang="zh-CN" dirty="0"/>
              <a:t>软件设计工程师</a:t>
            </a:r>
            <a:endParaRPr lang="en-US" altLang="zh-CN" dirty="0"/>
          </a:p>
          <a:p>
            <a:r>
              <a:rPr lang="zh-CN" altLang="zh-CN" dirty="0"/>
              <a:t>程序员</a:t>
            </a:r>
            <a:endParaRPr lang="en-US" altLang="zh-CN" dirty="0"/>
          </a:p>
          <a:p>
            <a:r>
              <a:rPr lang="zh-CN" altLang="zh-CN" dirty="0"/>
              <a:t>软件测试工程师</a:t>
            </a:r>
            <a:endParaRPr lang="en-US" altLang="zh-CN" dirty="0"/>
          </a:p>
          <a:p>
            <a:r>
              <a:rPr lang="zh-CN" altLang="zh-CN" dirty="0"/>
              <a:t>软件运维工程师</a:t>
            </a:r>
            <a:endParaRPr lang="en-US" altLang="zh-CN" dirty="0"/>
          </a:p>
          <a:p>
            <a:r>
              <a:rPr lang="zh-CN" altLang="zh-CN" dirty="0"/>
              <a:t>软件项目管理人员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743277" y="1844824"/>
            <a:ext cx="4716885" cy="2392901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457200" indent="-457200" algn="just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需要具备多方面的能力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3130" lvl="1" indent="-4572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创新能力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3130" lvl="1" indent="-4572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系统能力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3130" lvl="1" indent="-4572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解决复杂工程问题能力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3130" lvl="1" indent="-457200" algn="just">
              <a:buFont typeface="Wingdings" panose="05000000000000000000" pitchFamily="2" charset="2"/>
              <a:buChar char="ü"/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</a:rPr>
              <a:t>……..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1960s</a:t>
            </a:r>
            <a:r>
              <a:rPr lang="zh-CN" altLang="en-US" dirty="0"/>
              <a:t>的个体作坊式软件开发</a:t>
            </a:r>
          </a:p>
        </p:txBody>
      </p:sp>
      <p:pic>
        <p:nvPicPr>
          <p:cNvPr id="48134" name="Picture 6" descr="IBM 1401 Promotional Ph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71" y="3616459"/>
            <a:ext cx="3075064" cy="183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08"/>
          <a:stretch>
            <a:fillRect/>
          </a:stretch>
        </p:blipFill>
        <p:spPr bwMode="auto">
          <a:xfrm>
            <a:off x="298562" y="905472"/>
            <a:ext cx="2412268" cy="248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3591420" y="4538320"/>
            <a:ext cx="33123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第二代晶体管计算机：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TRADIC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1954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IBM 1401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1958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45601" y="3392136"/>
            <a:ext cx="19505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作坊式的个人创作</a:t>
            </a:r>
          </a:p>
        </p:txBody>
      </p:sp>
      <p:sp>
        <p:nvSpPr>
          <p:cNvPr id="9" name="左大括号 8"/>
          <p:cNvSpPr/>
          <p:nvPr/>
        </p:nvSpPr>
        <p:spPr>
          <a:xfrm>
            <a:off x="6504196" y="1520788"/>
            <a:ext cx="1247194" cy="4692497"/>
          </a:xfrm>
          <a:prstGeom prst="leftBrace">
            <a:avLst>
              <a:gd name="adj1" fmla="val 22319"/>
              <a:gd name="adj2" fmla="val 50000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751391" y="1124744"/>
            <a:ext cx="4140460" cy="82809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依靠个人的能力</a:t>
            </a:r>
          </a:p>
        </p:txBody>
      </p:sp>
      <p:sp>
        <p:nvSpPr>
          <p:cNvPr id="11" name="矩形 10"/>
          <p:cNvSpPr/>
          <p:nvPr/>
        </p:nvSpPr>
        <p:spPr>
          <a:xfrm>
            <a:off x="7751391" y="3293422"/>
            <a:ext cx="4140460" cy="82809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关注计算存储时空利用，精雕细琢</a:t>
            </a:r>
          </a:p>
        </p:txBody>
      </p:sp>
      <p:sp>
        <p:nvSpPr>
          <p:cNvPr id="12" name="矩形 11"/>
          <p:cNvSpPr/>
          <p:nvPr/>
        </p:nvSpPr>
        <p:spPr>
          <a:xfrm>
            <a:off x="7751391" y="4364462"/>
            <a:ext cx="4140460" cy="82809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程序规模小且功能单一</a:t>
            </a:r>
          </a:p>
        </p:txBody>
      </p:sp>
      <p:sp>
        <p:nvSpPr>
          <p:cNvPr id="15" name="矩形 14"/>
          <p:cNvSpPr/>
          <p:nvPr/>
        </p:nvSpPr>
        <p:spPr>
          <a:xfrm>
            <a:off x="7751391" y="2209083"/>
            <a:ext cx="4140460" cy="82809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相互之间缺乏合作</a:t>
            </a:r>
          </a:p>
        </p:txBody>
      </p:sp>
      <p:sp>
        <p:nvSpPr>
          <p:cNvPr id="17" name="矩形 16"/>
          <p:cNvSpPr/>
          <p:nvPr/>
        </p:nvSpPr>
        <p:spPr>
          <a:xfrm>
            <a:off x="7784867" y="5435502"/>
            <a:ext cx="4140460" cy="82809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无系统性方法和标准流程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336" y="1186710"/>
            <a:ext cx="2551800" cy="172075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软件工程的知识领域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IEEE SWEBOK V3.0 (</a:t>
            </a:r>
            <a:r>
              <a:rPr lang="en-US" altLang="zh-CN" dirty="0" err="1"/>
              <a:t>SoftWare</a:t>
            </a:r>
            <a:r>
              <a:rPr lang="en-US" altLang="zh-CN" dirty="0"/>
              <a:t> Engineering Body of Knowledge)</a:t>
            </a:r>
          </a:p>
          <a:p>
            <a:pPr lvl="1"/>
            <a:r>
              <a:rPr lang="zh-CN" altLang="en-US" dirty="0"/>
              <a:t>知识域</a:t>
            </a:r>
            <a:r>
              <a:rPr lang="en-US" altLang="zh-CN" dirty="0"/>
              <a:t>(Knowledge Area: KA)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38651" y="3196418"/>
            <a:ext cx="21962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软件需求</a:t>
            </a:r>
            <a:endParaRPr lang="en-US" altLang="zh-CN" sz="2800" dirty="0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软件设计</a:t>
            </a:r>
            <a:endParaRPr lang="en-US" altLang="zh-CN" sz="2800" dirty="0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软件构造</a:t>
            </a:r>
            <a:endParaRPr lang="en-US" altLang="zh-CN" sz="2800" dirty="0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软件测试</a:t>
            </a:r>
            <a:endParaRPr lang="en-US" altLang="zh-CN" sz="2800" dirty="0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软件维护</a:t>
            </a:r>
            <a:endParaRPr lang="en-US" altLang="zh-CN" sz="2800" dirty="0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zh-CN" altLang="en-US" sz="2800" dirty="0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15548" y="3176972"/>
            <a:ext cx="34682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软件工程专业实践</a:t>
            </a:r>
            <a:endParaRPr lang="en-US" altLang="zh-CN" sz="2800" dirty="0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软件工程经济学</a:t>
            </a:r>
            <a:endParaRPr lang="en-US" altLang="zh-CN" sz="2800" dirty="0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计算基础</a:t>
            </a:r>
            <a:endParaRPr lang="en-US" altLang="zh-CN" sz="2800" dirty="0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数学基础</a:t>
            </a:r>
            <a:endParaRPr lang="en-US" altLang="zh-CN" sz="2800" dirty="0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工程基础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06974" y="3174908"/>
            <a:ext cx="38524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软件配置管理</a:t>
            </a:r>
            <a:endParaRPr lang="en-US" altLang="zh-CN" sz="2800" dirty="0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软件工程管理</a:t>
            </a:r>
            <a:endParaRPr lang="en-US" altLang="zh-CN" sz="2800" dirty="0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软件工程过程</a:t>
            </a:r>
            <a:endParaRPr lang="en-US" altLang="zh-CN" sz="2800" dirty="0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软件工程建模与方法</a:t>
            </a:r>
            <a:endParaRPr lang="en-US" altLang="zh-CN" sz="2800" dirty="0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软件质量</a:t>
            </a:r>
            <a:endParaRPr lang="en-US" altLang="zh-CN" sz="2800" dirty="0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zh-CN" altLang="en-US" sz="2800" dirty="0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zh-CN" altLang="en-US" sz="2800" dirty="0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“软件工程专业”开设的课程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750" y="1125538"/>
            <a:ext cx="5159412" cy="5040312"/>
          </a:xfrm>
        </p:spPr>
        <p:txBody>
          <a:bodyPr/>
          <a:lstStyle/>
          <a:p>
            <a:r>
              <a:rPr lang="zh-CN" altLang="en-US" sz="2800" dirty="0"/>
              <a:t>计算机程序设计</a:t>
            </a:r>
            <a:endParaRPr lang="en-US" altLang="zh-CN" sz="2800" dirty="0"/>
          </a:p>
          <a:p>
            <a:r>
              <a:rPr lang="zh-CN" altLang="en-US" sz="2800" dirty="0"/>
              <a:t>计算机程序设计课程设计</a:t>
            </a:r>
            <a:endParaRPr lang="en-US" altLang="zh-CN" sz="2800" dirty="0"/>
          </a:p>
          <a:p>
            <a:r>
              <a:rPr lang="zh-CN" altLang="en-US" sz="2800" dirty="0"/>
              <a:t>软件工程</a:t>
            </a:r>
            <a:endParaRPr lang="en-US" altLang="zh-CN" sz="2800" dirty="0"/>
          </a:p>
          <a:p>
            <a:r>
              <a:rPr lang="zh-CN" altLang="en-US" sz="2800" dirty="0"/>
              <a:t>软件工程综合实践</a:t>
            </a:r>
            <a:endParaRPr lang="en-US" altLang="zh-CN" sz="2800" dirty="0"/>
          </a:p>
          <a:p>
            <a:r>
              <a:rPr lang="zh-CN" altLang="en-US" sz="2800" dirty="0"/>
              <a:t>软件项目管理</a:t>
            </a:r>
            <a:endParaRPr lang="en-US" altLang="zh-CN" sz="2800" dirty="0"/>
          </a:p>
          <a:p>
            <a:r>
              <a:rPr lang="zh-CN" altLang="en-US" sz="2800" dirty="0"/>
              <a:t>软件体系结构与设计</a:t>
            </a:r>
            <a:endParaRPr lang="en-US" altLang="zh-CN" sz="2800" dirty="0"/>
          </a:p>
          <a:p>
            <a:r>
              <a:rPr lang="zh-CN" altLang="en-US" sz="2800" dirty="0"/>
              <a:t>软件需求工程</a:t>
            </a:r>
            <a:endParaRPr lang="en-US" altLang="zh-CN" sz="2800" dirty="0"/>
          </a:p>
          <a:p>
            <a:r>
              <a:rPr lang="zh-CN" altLang="en-US" sz="2800" dirty="0"/>
              <a:t>软件测试与验证</a:t>
            </a:r>
            <a:endParaRPr lang="en-US" altLang="zh-CN" sz="2800" dirty="0"/>
          </a:p>
          <a:p>
            <a:r>
              <a:rPr lang="zh-CN" altLang="en-US" sz="2800" dirty="0"/>
              <a:t>人机交互</a:t>
            </a:r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6" name="内容占位符 1"/>
          <p:cNvSpPr txBox="1"/>
          <p:nvPr/>
        </p:nvSpPr>
        <p:spPr>
          <a:xfrm>
            <a:off x="7273231" y="1052736"/>
            <a:ext cx="4176464" cy="4525963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ct val="20000"/>
              </a:spcBef>
              <a:buFont typeface="Wingdings" panose="05000000000000000000" pitchFamily="2" charset="2"/>
              <a:buChar char=""/>
              <a:defRPr kumimoji="1" sz="2800">
                <a:solidFill>
                  <a:srgbClr val="002060"/>
                </a:solidFill>
                <a:latin typeface="+mn-lt"/>
                <a:ea typeface="+mn-ea"/>
                <a:cs typeface="微软雅黑" panose="020B0503020204020204" charset="-122"/>
              </a:defRPr>
            </a:lvl1pPr>
            <a:lvl2pPr marL="742950" marR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 kumimoji="1" sz="2800">
                <a:solidFill>
                  <a:srgbClr val="002060"/>
                </a:solidFill>
                <a:latin typeface="+mn-lt"/>
                <a:ea typeface="+mn-ea"/>
                <a:cs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p"/>
              <a:defRPr kumimoji="1">
                <a:solidFill>
                  <a:srgbClr val="002060"/>
                </a:solidFill>
                <a:latin typeface="+mn-lt"/>
                <a:ea typeface="+mn-ea"/>
                <a:cs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n"/>
              <a:defRPr kumimoji="1" sz="2000">
                <a:solidFill>
                  <a:srgbClr val="002060"/>
                </a:solidFill>
                <a:latin typeface="+mn-lt"/>
                <a:ea typeface="+mn-ea"/>
                <a:cs typeface="微软雅黑" panose="020B0503020204020204" charset="-122"/>
              </a:defRPr>
            </a:lvl4pPr>
            <a:lvl5pPr marL="1828800" indent="0">
              <a:spcBef>
                <a:spcPct val="20000"/>
              </a:spcBef>
              <a:buFont typeface="Wingdings" panose="05000000000000000000" pitchFamily="2" charset="2"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  <a:cs typeface="微软雅黑" panose="020B0503020204020204" charset="-122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/>
              <a:t>计算机原理</a:t>
            </a:r>
            <a:endParaRPr lang="en-US" altLang="zh-CN" dirty="0"/>
          </a:p>
          <a:p>
            <a:r>
              <a:rPr lang="zh-CN" altLang="en-US" dirty="0"/>
              <a:t>离散数学</a:t>
            </a:r>
            <a:endParaRPr lang="en-US" altLang="zh-CN" dirty="0"/>
          </a:p>
          <a:p>
            <a:r>
              <a:rPr lang="zh-CN" altLang="en-US" dirty="0"/>
              <a:t>编译原理</a:t>
            </a:r>
            <a:endParaRPr lang="en-US" altLang="zh-CN" dirty="0"/>
          </a:p>
          <a:p>
            <a:r>
              <a:rPr lang="zh-CN" altLang="en-US" dirty="0"/>
              <a:t>操作系统</a:t>
            </a:r>
            <a:endParaRPr lang="en-US" altLang="zh-CN" dirty="0"/>
          </a:p>
          <a:p>
            <a:r>
              <a:rPr lang="zh-CN" altLang="en-US" dirty="0"/>
              <a:t>计算机网络</a:t>
            </a:r>
            <a:endParaRPr lang="en-US" altLang="zh-CN" dirty="0"/>
          </a:p>
          <a:p>
            <a:r>
              <a:rPr lang="zh-CN" altLang="en-US" dirty="0"/>
              <a:t>人工智能导论</a:t>
            </a:r>
            <a:endParaRPr lang="en-US" altLang="zh-CN" dirty="0"/>
          </a:p>
          <a:p>
            <a:r>
              <a:rPr lang="zh-CN" altLang="en-US" dirty="0"/>
              <a:t>数据库原理与技术</a:t>
            </a:r>
            <a:endParaRPr lang="en-US" altLang="zh-CN" dirty="0"/>
          </a:p>
          <a:p>
            <a:r>
              <a:rPr lang="zh-CN" altLang="en-US" dirty="0"/>
              <a:t>数值分析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软件工程课程的特点</a:t>
            </a:r>
          </a:p>
        </p:txBody>
      </p:sp>
      <p:sp>
        <p:nvSpPr>
          <p:cNvPr id="6" name="矩形 5"/>
          <p:cNvSpPr/>
          <p:nvPr/>
        </p:nvSpPr>
        <p:spPr>
          <a:xfrm>
            <a:off x="561932" y="1424059"/>
            <a:ext cx="5148580" cy="33928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just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内容“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虚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en-US" altLang="zh-CN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13130" lvl="1" indent="-457200" algn="just">
              <a:buFont typeface="微软雅黑" panose="020B0503020204020204" charset="-122"/>
              <a:buChar char="–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针对软件复杂逻辑系统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13130" lvl="1" indent="-457200" algn="just">
              <a:buFont typeface="微软雅黑" panose="020B0503020204020204" charset="-122"/>
              <a:buChar char="–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思想性和抽象教学内容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13130" lvl="1" indent="-457200" algn="just">
              <a:buFont typeface="微软雅黑" panose="020B0503020204020204" charset="-122"/>
              <a:buChar char="–"/>
            </a:pPr>
            <a:endPara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algn="just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要求“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实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en-US" altLang="zh-CN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13130" lvl="1" indent="-457200" algn="just">
              <a:buFont typeface="微软雅黑" panose="020B0503020204020204" charset="-122"/>
              <a:buChar char="–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掌握软件工程实践能力</a:t>
            </a:r>
          </a:p>
          <a:p>
            <a:pPr marL="913130" lvl="1" indent="-457200" algn="just">
              <a:buFont typeface="微软雅黑" panose="020B0503020204020204" charset="-122"/>
              <a:buChar char="–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解决软件开发实际问题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23522" y="711815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课程特点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73419" y="734854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教学难点</a:t>
            </a:r>
          </a:p>
        </p:txBody>
      </p:sp>
      <p:sp>
        <p:nvSpPr>
          <p:cNvPr id="10" name="矩形 9"/>
          <p:cNvSpPr/>
          <p:nvPr/>
        </p:nvSpPr>
        <p:spPr>
          <a:xfrm>
            <a:off x="6311222" y="1428504"/>
            <a:ext cx="5148580" cy="338836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1" indent="-457200" algn="just">
              <a:buFont typeface="Wingdings" panose="05000000000000000000" pitchFamily="2" charset="2"/>
              <a:buChar char="p"/>
            </a:pPr>
            <a:r>
              <a:rPr lang="zh-CN" altLang="zh-CN" sz="3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难听懂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zh-CN" sz="3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不易学</a:t>
            </a:r>
            <a:endParaRPr lang="en-US" altLang="zh-CN" sz="3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13130" lvl="1" indent="-457200" algn="just">
              <a:buFont typeface="微软雅黑" panose="020B0503020204020204" charset="-122"/>
              <a:buChar char="–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知识点抽象，难以讲透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13130" lvl="1" indent="-457200" algn="just">
              <a:buFont typeface="微软雅黑" panose="020B0503020204020204" charset="-122"/>
              <a:buChar char="–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不易理解和掌握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13130" lvl="1" indent="-457200" algn="just">
              <a:buFont typeface="微软雅黑" panose="020B0503020204020204" charset="-122"/>
              <a:buChar char="–"/>
            </a:pP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algn="just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知难做更难</a:t>
            </a:r>
            <a:endParaRPr lang="en-US" altLang="zh-CN" sz="3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13130" lvl="1" indent="-457200" algn="just">
              <a:buFont typeface="微软雅黑" panose="020B0503020204020204" charset="-122"/>
              <a:buChar char="–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运用知识来开发软件难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913130" lvl="1" indent="-457200" algn="just">
              <a:buFont typeface="微软雅黑" panose="020B0503020204020204" charset="-122"/>
              <a:buChar char="–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开发出高质量的软件难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61932" y="5112365"/>
            <a:ext cx="10923886" cy="1144065"/>
            <a:chOff x="659130" y="5273266"/>
            <a:chExt cx="10923886" cy="1144065"/>
          </a:xfrm>
        </p:grpSpPr>
        <p:sp>
          <p:nvSpPr>
            <p:cNvPr id="11" name="矩形 10"/>
            <p:cNvSpPr/>
            <p:nvPr/>
          </p:nvSpPr>
          <p:spPr>
            <a:xfrm>
              <a:off x="1829260" y="5273266"/>
              <a:ext cx="9753756" cy="1144065"/>
            </a:xfrm>
            <a:prstGeom prst="rect">
              <a:avLst/>
            </a:prstGeom>
            <a:solidFill>
              <a:srgbClr val="C0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教学不能停留于知识讲授，不能纸上谈兵</a:t>
              </a:r>
              <a:endParaRPr lang="en-US" altLang="zh-CN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实践教学是课程教学重点，也是上好这门课的关键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9130" y="5306689"/>
              <a:ext cx="117013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dirty="0">
                  <a:solidFill>
                    <a:srgbClr val="C00000"/>
                  </a:solidFill>
                </a:rPr>
                <a:t>教学重点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57196" y="1016732"/>
            <a:ext cx="10920052" cy="5472608"/>
          </a:xfrm>
        </p:spPr>
        <p:txBody>
          <a:bodyPr/>
          <a:lstStyle/>
          <a:p>
            <a:r>
              <a:rPr lang="zh-CN" altLang="en-US" dirty="0"/>
              <a:t>软件工程产生的背景和目的</a:t>
            </a:r>
            <a:endParaRPr lang="en-US" altLang="zh-CN" dirty="0"/>
          </a:p>
          <a:p>
            <a:pPr lvl="1"/>
            <a:r>
              <a:rPr lang="zh-CN" altLang="en-US" dirty="0"/>
              <a:t>软件危机，持续存在，关注点不同</a:t>
            </a:r>
            <a:endParaRPr lang="en-US" altLang="zh-CN" dirty="0"/>
          </a:p>
          <a:p>
            <a:r>
              <a:rPr lang="zh-CN" altLang="en-US" dirty="0"/>
              <a:t>软件工程的本质</a:t>
            </a:r>
            <a:endParaRPr lang="en-US" altLang="zh-CN" dirty="0"/>
          </a:p>
          <a:p>
            <a:pPr lvl="1"/>
            <a:r>
              <a:rPr lang="zh-CN" altLang="en-US" dirty="0"/>
              <a:t>软件视为产品，软件开发视为工程、创作和生产相结合的过程</a:t>
            </a:r>
            <a:endParaRPr lang="en-US" altLang="zh-CN" dirty="0"/>
          </a:p>
          <a:p>
            <a:pPr lvl="1"/>
            <a:r>
              <a:rPr lang="zh-CN" altLang="en-US" dirty="0"/>
              <a:t>三要素：过程、方法学和工具</a:t>
            </a:r>
            <a:endParaRPr lang="en-US" altLang="zh-CN" dirty="0"/>
          </a:p>
          <a:p>
            <a:pPr lvl="1"/>
            <a:r>
              <a:rPr lang="zh-CN" altLang="en-US" dirty="0"/>
              <a:t>软件工程的基本原则</a:t>
            </a:r>
            <a:endParaRPr lang="en-US" altLang="zh-CN" dirty="0"/>
          </a:p>
          <a:p>
            <a:r>
              <a:rPr lang="zh-CN" altLang="en-US" dirty="0"/>
              <a:t>软件工程的发展</a:t>
            </a:r>
            <a:endParaRPr lang="en-US" altLang="zh-CN" dirty="0"/>
          </a:p>
          <a:p>
            <a:pPr lvl="1"/>
            <a:r>
              <a:rPr lang="zh-CN" altLang="en-US" dirty="0"/>
              <a:t>不同阶段和时期，不同的思想和技术</a:t>
            </a:r>
            <a:endParaRPr lang="en-US" altLang="zh-CN" dirty="0"/>
          </a:p>
          <a:p>
            <a:r>
              <a:rPr lang="zh-CN" altLang="en-US" dirty="0"/>
              <a:t>软件工程教育</a:t>
            </a:r>
            <a:endParaRPr lang="en-US" altLang="zh-CN" dirty="0"/>
          </a:p>
          <a:p>
            <a:pPr lvl="1"/>
            <a:r>
              <a:rPr lang="zh-CN" altLang="en-US" dirty="0"/>
              <a:t>软件工程知识体系及课程特点</a:t>
            </a:r>
            <a:endParaRPr lang="en-US" altLang="zh-CN" dirty="0"/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en-US" dirty="0"/>
              <a:t>综合实践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0863" y="908844"/>
            <a:ext cx="10920413" cy="5616500"/>
          </a:xfrm>
        </p:spPr>
        <p:txBody>
          <a:bodyPr/>
          <a:lstStyle/>
          <a:p>
            <a:pPr lvl="0"/>
            <a:r>
              <a:rPr lang="zh-CN" altLang="zh-CN" dirty="0"/>
              <a:t>任务：理解和分析开源软件的整体情况</a:t>
            </a:r>
          </a:p>
          <a:p>
            <a:pPr lvl="0"/>
            <a:r>
              <a:rPr lang="zh-CN" altLang="zh-CN" dirty="0"/>
              <a:t>方法</a:t>
            </a:r>
            <a:endParaRPr lang="en-US" altLang="zh-CN" dirty="0"/>
          </a:p>
          <a:p>
            <a:pPr lvl="1"/>
            <a:r>
              <a:rPr lang="zh-CN" altLang="zh-CN" dirty="0"/>
              <a:t>运行开源软件，理解软件功能；泛读开源代码，分析代码的构成，绘制出软件系统的体系结构图；利用</a:t>
            </a:r>
            <a:r>
              <a:rPr lang="en-US" altLang="zh-CN" dirty="0"/>
              <a:t>SonarQube</a:t>
            </a:r>
            <a:r>
              <a:rPr lang="zh-CN" altLang="zh-CN" dirty="0"/>
              <a:t>工具分析开源代码的质量情况</a:t>
            </a:r>
          </a:p>
          <a:p>
            <a:pPr lvl="0"/>
            <a:r>
              <a:rPr lang="zh-CN" altLang="zh-CN" dirty="0"/>
              <a:t>要求</a:t>
            </a:r>
            <a:endParaRPr lang="en-US" altLang="zh-CN" dirty="0"/>
          </a:p>
          <a:p>
            <a:pPr lvl="1"/>
            <a:r>
              <a:rPr lang="zh-CN" altLang="zh-CN" dirty="0"/>
              <a:t>理解开源软件提供的功能和服务，掌握软件系统的模块构成，分析开源软件的质量水平</a:t>
            </a:r>
          </a:p>
          <a:p>
            <a:pPr lvl="0"/>
            <a:r>
              <a:rPr lang="zh-CN" altLang="zh-CN" dirty="0"/>
              <a:t>结果：</a:t>
            </a:r>
            <a:endParaRPr lang="en-US" altLang="zh-CN" dirty="0"/>
          </a:p>
          <a:p>
            <a:pPr lvl="1"/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）软件需求文档；（</a:t>
            </a:r>
            <a:r>
              <a:rPr lang="en-US" altLang="zh-CN" dirty="0"/>
              <a:t>2</a:t>
            </a:r>
            <a:r>
              <a:rPr lang="zh-CN" altLang="zh-CN" dirty="0"/>
              <a:t>）软件体系结构图，描述开源软件的模块构成；（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dirty="0"/>
              <a:t>SonarQube</a:t>
            </a:r>
            <a:r>
              <a:rPr lang="zh-CN" altLang="zh-CN" dirty="0"/>
              <a:t>的开源软件质量报告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en-US" dirty="0"/>
              <a:t>综合实践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pPr lvl="0"/>
            <a:r>
              <a:rPr lang="zh-CN" altLang="zh-CN" dirty="0"/>
              <a:t>任务：分析相关行业和领域的状况及问题。</a:t>
            </a:r>
          </a:p>
          <a:p>
            <a:pPr lvl="0"/>
            <a:r>
              <a:rPr lang="zh-CN" altLang="zh-CN" dirty="0"/>
              <a:t>方法</a:t>
            </a:r>
            <a:endParaRPr lang="en-US" altLang="zh-CN" dirty="0"/>
          </a:p>
          <a:p>
            <a:pPr lvl="1"/>
            <a:r>
              <a:rPr lang="zh-CN" altLang="zh-CN" dirty="0"/>
              <a:t>选择你所感兴趣的行业和领域（如老人看护、防火救灾、医疗服务、出行安全、婴儿照看、机器人应用等），开展调查研究，分析这些行业和领域的当前状况和未来需求，包括典型的应用、采用的技术、存在的不足和未来的关注。</a:t>
            </a:r>
          </a:p>
          <a:p>
            <a:pPr lvl="0"/>
            <a:r>
              <a:rPr lang="zh-CN" altLang="zh-CN" dirty="0"/>
              <a:t>要求</a:t>
            </a:r>
            <a:endParaRPr lang="en-US" altLang="zh-CN" dirty="0"/>
          </a:p>
          <a:p>
            <a:pPr lvl="1"/>
            <a:r>
              <a:rPr lang="zh-CN" altLang="zh-CN" dirty="0"/>
              <a:t>调研要充分和深入，分析要有证据和说服力。</a:t>
            </a:r>
          </a:p>
          <a:p>
            <a:r>
              <a:rPr lang="zh-CN" altLang="zh-CN" dirty="0"/>
              <a:t>结果</a:t>
            </a:r>
            <a:endParaRPr lang="en-US" altLang="zh-CN" dirty="0"/>
          </a:p>
          <a:p>
            <a:pPr lvl="1"/>
            <a:r>
              <a:rPr lang="zh-CN" altLang="zh-CN" dirty="0"/>
              <a:t>行业和领域调研分析报告。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课后实践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构想软件需求，形成一页纸（不超</a:t>
            </a:r>
            <a:r>
              <a:rPr lang="en-US" altLang="zh-CN" dirty="0"/>
              <a:t>1000</a:t>
            </a:r>
            <a:r>
              <a:rPr lang="zh-CN" altLang="en-US" dirty="0"/>
              <a:t>字）描述</a:t>
            </a:r>
            <a:endParaRPr lang="en-US" altLang="zh-CN" dirty="0"/>
          </a:p>
          <a:p>
            <a:pPr lvl="1"/>
            <a:r>
              <a:rPr lang="zh-CN" altLang="en-US" dirty="0"/>
              <a:t>名字：概括软件系统</a:t>
            </a:r>
            <a:endParaRPr lang="en-US" altLang="zh-CN" dirty="0"/>
          </a:p>
          <a:p>
            <a:pPr lvl="1"/>
            <a:r>
              <a:rPr lang="zh-CN" altLang="en-US" dirty="0"/>
              <a:t>问题：描述该软件欲解决的实际问题</a:t>
            </a:r>
            <a:endParaRPr lang="en-US" altLang="zh-CN" dirty="0"/>
          </a:p>
          <a:p>
            <a:pPr lvl="1"/>
            <a:r>
              <a:rPr lang="zh-CN" altLang="en-US" dirty="0"/>
              <a:t>方法：描述如何通过软件及相关系统来解决问题</a:t>
            </a:r>
            <a:endParaRPr lang="en-US" altLang="zh-CN" dirty="0"/>
          </a:p>
          <a:p>
            <a:pPr lvl="1"/>
            <a:r>
              <a:rPr lang="zh-CN" altLang="en-US" dirty="0"/>
              <a:t>举例：举一个使用该软件解决问题的应用案例和具体场景</a:t>
            </a:r>
            <a:endParaRPr lang="en-US" altLang="zh-CN" dirty="0"/>
          </a:p>
          <a:p>
            <a:pPr lvl="1"/>
            <a:r>
              <a:rPr lang="zh-CN" altLang="en-US" dirty="0"/>
              <a:t>功能：软件大致有哪些功能？</a:t>
            </a:r>
            <a:endParaRPr lang="en-US" altLang="zh-CN" dirty="0"/>
          </a:p>
          <a:p>
            <a:pPr lvl="1"/>
            <a:r>
              <a:rPr lang="zh-CN" altLang="en-US" dirty="0"/>
              <a:t>设备：软件需要与哪些设备进行集成</a:t>
            </a:r>
            <a:endParaRPr lang="en-US" altLang="zh-CN" dirty="0"/>
          </a:p>
          <a:p>
            <a:r>
              <a:rPr lang="zh-CN" altLang="en-US" dirty="0"/>
              <a:t>文档格式可参见模板</a:t>
            </a: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042978" y="1088740"/>
            <a:ext cx="3852428" cy="1188132"/>
          </a:xfrm>
          <a:prstGeom prst="rect">
            <a:avLst/>
          </a:prstGeom>
        </p:spPr>
        <p:txBody>
          <a:bodyPr vert="horz" anchor="b">
            <a:normAutofit fontScale="975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48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4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问题和讨论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034" y="2780928"/>
            <a:ext cx="2340260" cy="258504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个体作坊式创作带来的问题</a:t>
            </a:r>
          </a:p>
        </p:txBody>
      </p:sp>
      <p:sp>
        <p:nvSpPr>
          <p:cNvPr id="4" name="矩形 3"/>
          <p:cNvSpPr/>
          <p:nvPr/>
        </p:nvSpPr>
        <p:spPr>
          <a:xfrm>
            <a:off x="1946142" y="1952836"/>
            <a:ext cx="2772308" cy="20162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作坊式的个体编程开发</a:t>
            </a:r>
          </a:p>
        </p:txBody>
      </p:sp>
      <p:sp>
        <p:nvSpPr>
          <p:cNvPr id="5" name="箭头: 右 4"/>
          <p:cNvSpPr/>
          <p:nvPr/>
        </p:nvSpPr>
        <p:spPr>
          <a:xfrm>
            <a:off x="5915186" y="2342783"/>
            <a:ext cx="1188132" cy="1236330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859402" y="1952836"/>
            <a:ext cx="2772308" cy="20162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大批量和大规模软件系统的开发</a:t>
            </a:r>
          </a:p>
        </p:txBody>
      </p:sp>
      <p:pic>
        <p:nvPicPr>
          <p:cNvPr id="10" name="图片 9" descr="图标&#10;&#10;低可信度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5" y="4842552"/>
            <a:ext cx="1038012" cy="128921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954746" y="4761148"/>
            <a:ext cx="9973108" cy="1289211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165" eaLnBrk="1" hangingPunct="1"/>
            <a:r>
              <a:rPr lang="zh-CN" altLang="en-US" sz="32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个体作坊式方法会给软件开发带来什么问题？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软件开发需要解决的问题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开发过程</a:t>
            </a:r>
            <a:r>
              <a:rPr lang="zh-CN" altLang="en-US" dirty="0"/>
              <a:t>：</a:t>
            </a:r>
            <a:r>
              <a:rPr lang="zh-CN" altLang="zh-CN" dirty="0"/>
              <a:t>基于什么样的</a:t>
            </a:r>
            <a:r>
              <a:rPr lang="zh-CN" altLang="en-US" dirty="0"/>
              <a:t>步骤</a:t>
            </a:r>
            <a:r>
              <a:rPr lang="zh-CN" altLang="zh-CN" dirty="0"/>
              <a:t>来开发软件</a:t>
            </a:r>
            <a:r>
              <a:rPr lang="zh-CN" altLang="en-US" dirty="0"/>
              <a:t>系统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开发方法</a:t>
            </a:r>
            <a:r>
              <a:rPr lang="zh-CN" altLang="en-US" dirty="0"/>
              <a:t>：</a:t>
            </a:r>
            <a:r>
              <a:rPr lang="zh-CN" altLang="zh-CN" dirty="0"/>
              <a:t>采用怎样的方法来指导</a:t>
            </a:r>
            <a:r>
              <a:rPr lang="zh-CN" altLang="en-US" dirty="0"/>
              <a:t>各项软件</a:t>
            </a:r>
            <a:r>
              <a:rPr lang="zh-CN" altLang="zh-CN" dirty="0"/>
              <a:t>开发活动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开发管理</a:t>
            </a:r>
            <a:r>
              <a:rPr lang="zh-CN" altLang="en-US" dirty="0"/>
              <a:t>：</a:t>
            </a:r>
            <a:r>
              <a:rPr lang="zh-CN" altLang="zh-CN" dirty="0"/>
              <a:t>如何组织</a:t>
            </a:r>
            <a:r>
              <a:rPr lang="zh-CN" altLang="en-US" dirty="0"/>
              <a:t>开发</a:t>
            </a:r>
            <a:r>
              <a:rPr lang="zh-CN" altLang="zh-CN" dirty="0"/>
              <a:t>人员</a:t>
            </a:r>
            <a:r>
              <a:rPr lang="zh-CN" altLang="en-US" dirty="0"/>
              <a:t>和</a:t>
            </a:r>
            <a:r>
              <a:rPr lang="zh-CN" altLang="zh-CN" dirty="0"/>
              <a:t>管理</a:t>
            </a:r>
            <a:r>
              <a:rPr lang="zh-CN" altLang="en-US" dirty="0"/>
              <a:t>软件</a:t>
            </a:r>
            <a:r>
              <a:rPr lang="zh-CN" altLang="zh-CN" dirty="0"/>
              <a:t>产品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质量保证</a:t>
            </a:r>
            <a:r>
              <a:rPr lang="zh-CN" altLang="en-US" dirty="0"/>
              <a:t>：</a:t>
            </a:r>
            <a:r>
              <a:rPr lang="zh-CN" altLang="zh-CN" dirty="0"/>
              <a:t>如何保证</a:t>
            </a:r>
            <a:r>
              <a:rPr lang="zh-CN" altLang="en-US" dirty="0"/>
              <a:t>软件开发活动和制品的质量</a:t>
            </a:r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软件开发面临的挑战日趋突出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58" y="917545"/>
            <a:ext cx="9134828" cy="4275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910630" y="5678845"/>
            <a:ext cx="1008112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3200" dirty="0">
                <a:sym typeface="+mn-ea"/>
              </a:rPr>
              <a:t>代码规模增长对质量、生产率、成功开发带来的影响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10830" y="1372416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缺陷密度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11330" y="1372415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需求增长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98762" y="4149080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软件生产率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147434" y="3564305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成功概率</a:t>
            </a: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cb355037-087a-4cdd-a4de-972ce56b9656}"/>
</p:tagLst>
</file>

<file path=ppt/theme/theme1.xml><?xml version="1.0" encoding="utf-8"?>
<a:theme xmlns:a="http://schemas.openxmlformats.org/drawingml/2006/main" name="自定义设计方案">
  <a:themeElements>
    <a:clrScheme name="自定义 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00"/>
      </a:accent1>
      <a:accent2>
        <a:srgbClr val="000000"/>
      </a:accent2>
      <a:accent3>
        <a:srgbClr val="0000FF"/>
      </a:accent3>
      <a:accent4>
        <a:srgbClr val="00B0F0"/>
      </a:accent4>
      <a:accent5>
        <a:srgbClr val="0000BF"/>
      </a:accent5>
      <a:accent6>
        <a:srgbClr val="00B050"/>
      </a:accent6>
      <a:hlink>
        <a:srgbClr val="92D050"/>
      </a:hlink>
      <a:folHlink>
        <a:srgbClr val="FF0000"/>
      </a:folHlink>
    </a:clrScheme>
    <a:fontScheme name="自定义 11">
      <a:majorFont>
        <a:latin typeface="Times New Roman"/>
        <a:ea typeface="微软雅黑"/>
        <a:cs typeface=""/>
      </a:majorFont>
      <a:minorFont>
        <a:latin typeface="Verdan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《卫星导航定位导论》 20100913</Template>
  <TotalTime>2</TotalTime>
  <Words>4060</Words>
  <Application>Microsoft Office PowerPoint</Application>
  <PresentationFormat>自定义</PresentationFormat>
  <Paragraphs>572</Paragraphs>
  <Slides>67</Slides>
  <Notes>5</Notes>
  <HiddenSlides>1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9" baseType="lpstr">
      <vt:lpstr>仿宋_GB2312</vt:lpstr>
      <vt:lpstr>黑体</vt:lpstr>
      <vt:lpstr>宋体</vt:lpstr>
      <vt:lpstr>微软雅黑</vt:lpstr>
      <vt:lpstr>Arial</vt:lpstr>
      <vt:lpstr>Symbol</vt:lpstr>
      <vt:lpstr>Times New Roman</vt:lpstr>
      <vt:lpstr>Verdana</vt:lpstr>
      <vt:lpstr>Wingdings</vt:lpstr>
      <vt:lpstr>Wingdings 3</vt:lpstr>
      <vt:lpstr>自定义设计方案</vt:lpstr>
      <vt:lpstr>Visio</vt:lpstr>
      <vt:lpstr>PowerPoint 演示文稿</vt:lpstr>
      <vt:lpstr>知识回顾</vt:lpstr>
      <vt:lpstr>内容</vt:lpstr>
      <vt:lpstr>1950s-1960s的计算机软件应用</vt:lpstr>
      <vt:lpstr>示例：IBM 360 OS软件开发</vt:lpstr>
      <vt:lpstr>1960s的个体作坊式软件开发</vt:lpstr>
      <vt:lpstr>1.1 个体作坊式创作带来的问题</vt:lpstr>
      <vt:lpstr>1.2 软件开发需要解决的问题</vt:lpstr>
      <vt:lpstr>软件开发面临的挑战日趋突出</vt:lpstr>
      <vt:lpstr>大规模软件开发的案例</vt:lpstr>
      <vt:lpstr>我们所面临的挑战</vt:lpstr>
      <vt:lpstr>1.3 软件危机的出现</vt:lpstr>
      <vt:lpstr>1.3.1 开发成本高</vt:lpstr>
      <vt:lpstr>1.3.2 进度难以控制</vt:lpstr>
      <vt:lpstr>1.3.3  质量难以保证</vt:lpstr>
      <vt:lpstr>1.3.4 软件维护困难</vt:lpstr>
      <vt:lpstr>1.3.5 失败风险很大</vt:lpstr>
      <vt:lpstr>1.4 如何来解决软件危机?</vt:lpstr>
      <vt:lpstr>软件危机的产生根源</vt:lpstr>
      <vt:lpstr>内容</vt:lpstr>
      <vt:lpstr>2.1 软件工程的诞生</vt:lpstr>
      <vt:lpstr>软件工程产生的动机</vt:lpstr>
      <vt:lpstr>2.2 何为软件工程?</vt:lpstr>
      <vt:lpstr>软件工程对软件开发的新认识</vt:lpstr>
      <vt:lpstr>软件开发方式的改变</vt:lpstr>
      <vt:lpstr>2.3 软件工程的三要素</vt:lpstr>
      <vt:lpstr>2.3.1 过程(Process)</vt:lpstr>
      <vt:lpstr>2.3.2 方法学(Methodology)</vt:lpstr>
      <vt:lpstr>2.3.2 工具(Tool)</vt:lpstr>
      <vt:lpstr>2.4 计算机辅助软件工程</vt:lpstr>
      <vt:lpstr>CASE工具和环境</vt:lpstr>
      <vt:lpstr>计算机辅助软件工程工具</vt:lpstr>
      <vt:lpstr>讨论：你知道的CASE工具和环境</vt:lpstr>
      <vt:lpstr>2.5 软件开发的本质</vt:lpstr>
      <vt:lpstr>2.6 软件工程的目标</vt:lpstr>
      <vt:lpstr>2.7 软件工程原则（1）</vt:lpstr>
      <vt:lpstr>软件工程原则（2）</vt:lpstr>
      <vt:lpstr>软件工程原则（3）</vt:lpstr>
      <vt:lpstr>软件工程原则（4）</vt:lpstr>
      <vt:lpstr>软件工程原则（5）</vt:lpstr>
      <vt:lpstr>软件工程原则（6）</vt:lpstr>
      <vt:lpstr>软件工程原则（7）</vt:lpstr>
      <vt:lpstr>软件工程原则（8）</vt:lpstr>
      <vt:lpstr>讨论：编写程序用到的软件工程原则</vt:lpstr>
      <vt:lpstr>内容</vt:lpstr>
      <vt:lpstr>3.1 软件工程的发展历程</vt:lpstr>
      <vt:lpstr>20世纪50-60年代</vt:lpstr>
      <vt:lpstr>20世纪70年代</vt:lpstr>
      <vt:lpstr>20世纪80年代</vt:lpstr>
      <vt:lpstr>20世纪90年代</vt:lpstr>
      <vt:lpstr>21世纪前十年</vt:lpstr>
      <vt:lpstr>近十年</vt:lpstr>
      <vt:lpstr>3.2 我国软件工程发展</vt:lpstr>
      <vt:lpstr>3.3 软件工程发展的时代特点</vt:lpstr>
      <vt:lpstr>软件工程发展的技术特点</vt:lpstr>
      <vt:lpstr>软件工程的多学科交叉</vt:lpstr>
      <vt:lpstr>软件工程的变与不变</vt:lpstr>
      <vt:lpstr>内容</vt:lpstr>
      <vt:lpstr>4.1 软件工程师的培养</vt:lpstr>
      <vt:lpstr>4.2 软件工程的知识领域</vt:lpstr>
      <vt:lpstr>“软件工程专业”开设的课程</vt:lpstr>
      <vt:lpstr>4.3 软件工程课程的特点</vt:lpstr>
      <vt:lpstr>小结</vt:lpstr>
      <vt:lpstr>综合实践1</vt:lpstr>
      <vt:lpstr>综合实践2</vt:lpstr>
      <vt:lpstr>课后实践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kd</dc:creator>
  <cp:lastModifiedBy>倪文慧</cp:lastModifiedBy>
  <cp:revision>2572</cp:revision>
  <dcterms:created xsi:type="dcterms:W3CDTF">2113-01-01T00:00:00Z</dcterms:created>
  <dcterms:modified xsi:type="dcterms:W3CDTF">2023-11-24T05:42:29Z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06D5472D65D142ABB54ED2E579A8564E</vt:lpwstr>
  </property>
</Properties>
</file>